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1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3"/>
  </p:notesMasterIdLst>
  <p:sldIdLst>
    <p:sldId id="296" r:id="rId2"/>
    <p:sldId id="307" r:id="rId3"/>
    <p:sldId id="308" r:id="rId4"/>
    <p:sldId id="309" r:id="rId5"/>
    <p:sldId id="313" r:id="rId6"/>
    <p:sldId id="312" r:id="rId7"/>
    <p:sldId id="269" r:id="rId8"/>
    <p:sldId id="314" r:id="rId9"/>
    <p:sldId id="315" r:id="rId10"/>
    <p:sldId id="306" r:id="rId11"/>
    <p:sldId id="326" r:id="rId12"/>
    <p:sldId id="325" r:id="rId13"/>
    <p:sldId id="324" r:id="rId14"/>
    <p:sldId id="317" r:id="rId15"/>
    <p:sldId id="321" r:id="rId16"/>
    <p:sldId id="322" r:id="rId17"/>
    <p:sldId id="310" r:id="rId18"/>
    <p:sldId id="323" r:id="rId19"/>
    <p:sldId id="316" r:id="rId20"/>
    <p:sldId id="320" r:id="rId21"/>
    <p:sldId id="319" r:id="rId22"/>
  </p:sldIdLst>
  <p:sldSz cx="9144000" cy="5143500" type="screen16x9"/>
  <p:notesSz cx="9926638" cy="6797675"/>
  <p:defaultTextStyle>
    <a:defPPr>
      <a:defRPr lang="ru-RU"/>
    </a:defPPr>
    <a:lvl1pPr marL="0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715792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EC801E"/>
    <a:srgbClr val="FF801E"/>
    <a:srgbClr val="27819E"/>
    <a:srgbClr val="9C9F9E"/>
    <a:srgbClr val="ACCBD6"/>
    <a:srgbClr val="B5CBD6"/>
    <a:srgbClr val="40819D"/>
    <a:srgbClr val="9D9F9E"/>
    <a:srgbClr val="DA3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41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120" y="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80822352456376"/>
          <c:y val="3.4647920343320808E-2"/>
          <c:w val="0.79587843274767889"/>
          <c:h val="0.8013245348238456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Заказанные услуги</c:v>
                </c:pt>
              </c:strCache>
            </c:strRef>
          </c:tx>
          <c:spPr>
            <a:ln w="38100">
              <a:solidFill>
                <a:srgbClr val="27819E"/>
              </a:solidFill>
            </a:ln>
          </c:spPr>
          <c:marker>
            <c:symbol val="circle"/>
            <c:size val="5"/>
            <c:spPr>
              <a:solidFill>
                <a:srgbClr val="27819E"/>
              </a:solidFill>
              <a:ln w="38100">
                <a:solidFill>
                  <a:srgbClr val="27819E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318156</c:v>
                </c:pt>
                <c:pt idx="1">
                  <c:v>369053</c:v>
                </c:pt>
                <c:pt idx="2">
                  <c:v>630897</c:v>
                </c:pt>
                <c:pt idx="3">
                  <c:v>1862907</c:v>
                </c:pt>
                <c:pt idx="4">
                  <c:v>2787039</c:v>
                </c:pt>
                <c:pt idx="5">
                  <c:v>4794309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77D-4EE2-9B94-0E65E76BCB0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Жители, зарегистрированные на портале госуслуг</c:v>
                </c:pt>
              </c:strCache>
            </c:strRef>
          </c:tx>
          <c:spPr>
            <a:ln w="38100">
              <a:solidFill>
                <a:srgbClr val="FF801E"/>
              </a:solidFill>
            </a:ln>
          </c:spPr>
          <c:marker>
            <c:symbol val="circle"/>
            <c:size val="7"/>
            <c:spPr>
              <a:solidFill>
                <a:srgbClr val="FF801E"/>
              </a:solidFill>
              <a:ln>
                <a:solidFill>
                  <a:srgbClr val="FF801E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643958</c:v>
                </c:pt>
                <c:pt idx="1">
                  <c:v>1730184</c:v>
                </c:pt>
                <c:pt idx="2">
                  <c:v>2310996</c:v>
                </c:pt>
                <c:pt idx="3">
                  <c:v>2774162</c:v>
                </c:pt>
                <c:pt idx="4">
                  <c:v>3190612</c:v>
                </c:pt>
                <c:pt idx="5">
                  <c:v>3936643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7D-4EE2-9B94-0E65E76BC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389456"/>
        <c:axId val="124389848"/>
      </c:lineChart>
      <c:catAx>
        <c:axId val="12438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4389848"/>
        <c:crosses val="autoZero"/>
        <c:auto val="1"/>
        <c:lblAlgn val="ctr"/>
        <c:lblOffset val="100"/>
        <c:noMultiLvlLbl val="0"/>
      </c:catAx>
      <c:valAx>
        <c:axId val="1243898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38945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05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032768684908261"/>
          <c:y val="0.16244647612796501"/>
          <c:w val="0.69310380366881597"/>
          <c:h val="0.615013219740394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9D2-4AC6-8447-B561BBA20B9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9D2-4AC6-8447-B561BBA20B9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9D2-4AC6-8447-B561BBA20B9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9D2-4AC6-8447-B561BBA20B9C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A9D2-4AC6-8447-B561BBA20B9C}"/>
              </c:ext>
            </c:extLst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11398</c:v>
                </c:pt>
                <c:pt idx="1">
                  <c:v>17160</c:v>
                </c:pt>
                <c:pt idx="2">
                  <c:v>30810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9D2-4AC6-8447-B561BBA20B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9818088"/>
        <c:axId val="469819264"/>
      </c:barChart>
      <c:catAx>
        <c:axId val="469818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9819264"/>
        <c:crosses val="autoZero"/>
        <c:auto val="1"/>
        <c:lblAlgn val="ctr"/>
        <c:lblOffset val="100"/>
        <c:noMultiLvlLbl val="0"/>
      </c:catAx>
      <c:valAx>
        <c:axId val="469819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69818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02766818358867"/>
          <c:y val="0.12752086029146389"/>
          <c:w val="0.6442526413575671"/>
          <c:h val="0.626800415510317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648-48BB-872B-B880A454636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648-48BB-872B-B880A454636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648-48BB-872B-B880A454636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648-48BB-872B-B880A454636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F648-48BB-872B-B880A4546366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F648-48BB-872B-B880A4546366}"/>
              </c:ext>
            </c:extLst>
          </c:dPt>
          <c:cat>
            <c:strRef>
              <c:f>Лист1!$A$2:$A$4</c:f>
              <c:strCache>
                <c:ptCount val="3"/>
                <c:pt idx="0">
                  <c:v>ПРО</c:v>
                </c:pt>
                <c:pt idx="1">
                  <c:v>РОИВ</c:v>
                </c:pt>
                <c:pt idx="2">
                  <c:v>ОМСУ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16581</c:v>
                </c:pt>
                <c:pt idx="1">
                  <c:v>31100</c:v>
                </c:pt>
                <c:pt idx="2">
                  <c:v>12300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48-48BB-872B-B880A45463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3052048"/>
        <c:axId val="353046168"/>
      </c:barChart>
      <c:catAx>
        <c:axId val="35305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3046168"/>
        <c:crosses val="autoZero"/>
        <c:auto val="1"/>
        <c:lblAlgn val="ctr"/>
        <c:lblOffset val="100"/>
        <c:noMultiLvlLbl val="0"/>
      </c:catAx>
      <c:valAx>
        <c:axId val="353046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305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15385723407865E-2"/>
          <c:y val="0.14212182502976364"/>
          <c:w val="0.35700791905143753"/>
          <c:h val="0.8066656884476992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D4E-4CEA-9526-D582ADE4D69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D4E-4CEA-9526-D582ADE4D697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D4E-4CEA-9526-D582ADE4D697}"/>
              </c:ext>
            </c:extLst>
          </c:dPt>
          <c:dLbls>
            <c:dLbl>
              <c:idx val="0"/>
              <c:layout>
                <c:manualLayout>
                  <c:x val="3.635730263469153E-2"/>
                  <c:y val="-4.9174738391678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A25A706-9EED-4D04-BC6A-EEAE1D4D2621}" type="VALUE">
                      <a:rPr lang="ru-RU" sz="1400" b="1" smtClean="0">
                        <a:solidFill>
                          <a:schemeClr val="tx1"/>
                        </a:solidFill>
                      </a:rPr>
                      <a:pPr>
                        <a:defRPr sz="1400" b="1">
                          <a:solidFill>
                            <a:schemeClr val="tx1"/>
                          </a:solidFill>
                        </a:defRPr>
                      </a:pPr>
                      <a:t>[ЗНАЧЕНИЕ]</a:t>
                    </a:fld>
                    <a:r>
                      <a:rPr lang="ru-RU" sz="1400" b="1" smtClean="0">
                        <a:solidFill>
                          <a:schemeClr val="tx1"/>
                        </a:solidFill>
                      </a:rPr>
                      <a:t> тыс. руб.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116983727055952"/>
                      <c:h val="0.103239274165163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D4E-4CEA-9526-D582ADE4D697}"/>
                </c:ext>
              </c:extLst>
            </c:dLbl>
            <c:dLbl>
              <c:idx val="1"/>
              <c:layout>
                <c:manualLayout>
                  <c:x val="4.7775198262563913E-2"/>
                  <c:y val="3.61672631873165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093AAB93-0D7C-4A6B-9472-6AF2420FB865}" type="VALUE">
                      <a:rPr lang="ru-RU" sz="1400" b="1" smtClean="0">
                        <a:solidFill>
                          <a:schemeClr val="tx1"/>
                        </a:solidFill>
                      </a:rPr>
                      <a:pPr>
                        <a:defRPr sz="1400" b="1">
                          <a:solidFill>
                            <a:schemeClr val="tx1"/>
                          </a:solidFill>
                        </a:defRPr>
                      </a:pPr>
                      <a:t>[ЗНАЧЕНИЕ]</a:t>
                    </a:fld>
                    <a:r>
                      <a:rPr lang="ru-RU" sz="1400" b="1" dirty="0" smtClean="0">
                        <a:solidFill>
                          <a:schemeClr val="tx1"/>
                        </a:solidFill>
                      </a:rPr>
                      <a:t> тыс. руб.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725490160626049"/>
                      <c:h val="8.371559879653583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D4E-4CEA-9526-D582ADE4D697}"/>
                </c:ext>
              </c:extLst>
            </c:dLbl>
            <c:dLbl>
              <c:idx val="2"/>
              <c:layout>
                <c:manualLayout>
                  <c:x val="7.2714605269383059E-2"/>
                  <c:y val="8.5152202133175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02C2DE3-1D7E-43D3-AC1C-4379997F81E6}" type="VALUE">
                      <a:rPr lang="ru-RU" sz="1400" b="1" smtClean="0">
                        <a:solidFill>
                          <a:schemeClr val="tx1"/>
                        </a:solidFill>
                      </a:rPr>
                      <a:pPr>
                        <a:defRPr sz="1400" b="1">
                          <a:solidFill>
                            <a:schemeClr val="tx1"/>
                          </a:solidFill>
                        </a:defRPr>
                      </a:pPr>
                      <a:t>[ЗНАЧЕНИЕ]</a:t>
                    </a:fld>
                    <a:r>
                      <a:rPr lang="ru-RU" sz="1400" b="1" dirty="0" smtClean="0">
                        <a:solidFill>
                          <a:schemeClr val="tx1"/>
                        </a:solidFill>
                      </a:rPr>
                      <a:t>,0 тыс. руб.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221880195380196"/>
                      <c:h val="7.852302517683137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D4E-4CEA-9526-D582ADE4D6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Информационная инфраструктура</c:v>
                </c:pt>
                <c:pt idx="1">
                  <c:v>Информационная безопасность</c:v>
                </c:pt>
                <c:pt idx="2">
                  <c:v>Цифровое государственное управление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25.6</c:v>
                </c:pt>
                <c:pt idx="1">
                  <c:v>43.2</c:v>
                </c:pt>
                <c:pt idx="2">
                  <c:v>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E-4CEA-9526-D582ADE4D6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5964782385045087"/>
          <c:y val="0.1466967576807495"/>
          <c:w val="0.42453088951813123"/>
          <c:h val="0.767137698391488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937150788825467"/>
          <c:y val="0.12635146356276039"/>
          <c:w val="0.60362593596092584"/>
          <c:h val="0.79419303973692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5"/>
            <c:extLst>
              <c:ext xmlns:c16="http://schemas.microsoft.com/office/drawing/2014/chart" uri="{C3380CC4-5D6E-409C-BE32-E72D297353CC}">
                <c16:uniqueId val="{00000001-043B-4968-961D-BEC199B30D4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2-043B-4968-961D-BEC199B30D41}"/>
              </c:ext>
            </c:extLst>
          </c:dPt>
          <c:dLbls>
            <c:dLbl>
              <c:idx val="0"/>
              <c:layout>
                <c:manualLayout>
                  <c:x val="-0.20129432540729628"/>
                  <c:y val="-8.91793211376841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43B-4968-961D-BEC199B30D41}"/>
                </c:ext>
              </c:extLst>
            </c:dLbl>
            <c:dLbl>
              <c:idx val="1"/>
              <c:layout>
                <c:manualLayout>
                  <c:x val="0.19664948765699275"/>
                  <c:y val="-2.74080871434130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3B-4968-961D-BEC199B30D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42D7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2020 г.</c:v>
                </c:pt>
                <c:pt idx="1">
                  <c:v>2019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681</c:v>
                </c:pt>
                <c:pt idx="1">
                  <c:v>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3B-4968-961D-BEC199B30D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3956481469226326"/>
          <c:y val="0.87318486579007659"/>
          <c:w val="0.52808459721225254"/>
          <c:h val="8.6952489820459458E-2"/>
        </c:manualLayout>
      </c:layout>
      <c:overlay val="0"/>
      <c:txPr>
        <a:bodyPr/>
        <a:lstStyle/>
        <a:p>
          <a:pPr>
            <a:defRPr sz="1500" b="1" i="0" baseline="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924171494508516"/>
          <c:y val="0.19840749084764855"/>
          <c:w val="0.83899670570791407"/>
          <c:h val="0.734670796958603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населенных пунктов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7B-4A0A-9643-62BDB3155E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4640000"/>
        <c:axId val="76706176"/>
      </c:barChart>
      <c:catAx>
        <c:axId val="74640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4999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6706176"/>
        <c:crosses val="autoZero"/>
        <c:auto val="1"/>
        <c:lblAlgn val="ctr"/>
        <c:lblOffset val="100"/>
        <c:noMultiLvlLbl val="0"/>
      </c:catAx>
      <c:valAx>
        <c:axId val="76706176"/>
        <c:scaling>
          <c:orientation val="minMax"/>
          <c:max val="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4999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4999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4640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800"/>
      </a:pPr>
      <a:endParaRPr lang="ru-RU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924171494508516"/>
          <c:y val="0.15225964396880357"/>
          <c:w val="0.83899670570791407"/>
          <c:h val="0.79189423984891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населенных пунктов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12241</c:v>
                </c:pt>
                <c:pt idx="1">
                  <c:v>12721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72-4E4B-B1C2-F6F48C64BB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7116928"/>
        <c:axId val="77118464"/>
      </c:barChart>
      <c:catAx>
        <c:axId val="77116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4999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118464"/>
        <c:crosses val="autoZero"/>
        <c:auto val="1"/>
        <c:lblAlgn val="ctr"/>
        <c:lblOffset val="100"/>
        <c:noMultiLvlLbl val="0"/>
      </c:catAx>
      <c:valAx>
        <c:axId val="77118464"/>
        <c:scaling>
          <c:orientation val="minMax"/>
          <c:max val="13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4999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4999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116928"/>
        <c:crosses val="autoZero"/>
        <c:crossBetween val="between"/>
        <c:majorUnit val="3000"/>
        <c:min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800"/>
      </a:pPr>
      <a:endParaRPr lang="ru-RU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62460593014792E-2"/>
          <c:y val="0.13099018174221849"/>
          <c:w val="0.85518879000144221"/>
          <c:h val="0.7324018998823568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7819E"/>
            </a:solidFill>
            <a:ln>
              <a:noFill/>
            </a:ln>
            <a:effectLst/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6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D2-45EF-B2A0-09DFA7FD839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22</c:v>
                </c:pt>
              </c:strCache>
            </c:strRef>
          </c:tx>
          <c:spPr>
            <a:solidFill>
              <a:srgbClr val="EC801E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F801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9D2-45EF-B2A0-09DFA7FD8395}"/>
              </c:ext>
            </c:extLst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15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9D2-45EF-B2A0-09DFA7FD83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9433728"/>
        <c:axId val="106329152"/>
      </c:barChart>
      <c:catAx>
        <c:axId val="11943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pPr>
            <a:endParaRPr lang="ru-RU"/>
          </a:p>
        </c:txPr>
        <c:crossAx val="106329152"/>
        <c:crosses val="autoZero"/>
        <c:auto val="1"/>
        <c:lblAlgn val="ctr"/>
        <c:lblOffset val="100"/>
        <c:noMultiLvlLbl val="0"/>
      </c:catAx>
      <c:valAx>
        <c:axId val="106329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43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Verdana" charset="0"/>
          <a:ea typeface="Verdana" charset="0"/>
          <a:cs typeface="Verdana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B7B-47B4-A147-D2CAFB7558E6}"/>
              </c:ext>
            </c:extLst>
          </c:dPt>
          <c:dPt>
            <c:idx val="1"/>
            <c:bubble3D val="0"/>
            <c:spPr>
              <a:ln w="19050" cap="rnd" cmpd="sng" algn="ctr">
                <a:solidFill>
                  <a:schemeClr val="accent1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8B7B-47B4-A147-D2CAFB7558E6}"/>
              </c:ext>
            </c:extLst>
          </c:dPt>
          <c:dPt>
            <c:idx val="2"/>
            <c:bubble3D val="0"/>
            <c:spPr>
              <a:ln w="19050" cap="rnd" cmpd="sng" algn="ctr">
                <a:solidFill>
                  <a:schemeClr val="accent1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8B7B-47B4-A147-D2CAFB7558E6}"/>
              </c:ext>
            </c:extLst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2168</c:v>
                </c:pt>
                <c:pt idx="1">
                  <c:v>5076</c:v>
                </c:pt>
                <c:pt idx="2">
                  <c:v>5556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B7B-47B4-A147-D2CAFB7558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4040320"/>
        <c:axId val="89572480"/>
      </c:lineChart>
      <c:catAx>
        <c:axId val="34040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89572480"/>
        <c:crosses val="autoZero"/>
        <c:auto val="1"/>
        <c:lblAlgn val="ctr"/>
        <c:lblOffset val="100"/>
        <c:noMultiLvlLbl val="0"/>
      </c:catAx>
      <c:valAx>
        <c:axId val="89572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endParaRPr lang="ru-RU"/>
          </a:p>
        </c:txPr>
        <c:crossAx val="34040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248720490815455E-2"/>
          <c:y val="1.5533258432220984E-3"/>
          <c:w val="0.93465833018591038"/>
          <c:h val="0.7453580534085438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27819E"/>
            </a:solidFill>
            <a:ln>
              <a:noFill/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5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2A-4432-8E88-85168E87470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22</c:v>
                </c:pt>
              </c:strCache>
            </c:strRef>
          </c:tx>
          <c:spPr>
            <a:solidFill>
              <a:srgbClr val="FF801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B2A-4432-8E88-85168E874707}"/>
              </c:ext>
            </c:extLst>
          </c:dPt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12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B2A-4432-8E88-85168E874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618944"/>
        <c:axId val="33944064"/>
      </c:barChart>
      <c:catAx>
        <c:axId val="33618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pPr>
            <a:endParaRPr lang="ru-RU"/>
          </a:p>
        </c:txPr>
        <c:crossAx val="33944064"/>
        <c:crosses val="autoZero"/>
        <c:auto val="1"/>
        <c:lblAlgn val="ctr"/>
        <c:lblOffset val="100"/>
        <c:noMultiLvlLbl val="0"/>
      </c:catAx>
      <c:valAx>
        <c:axId val="33944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3618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Verdana" charset="0"/>
          <a:ea typeface="Verdana" charset="0"/>
          <a:cs typeface="Verdana" charset="0"/>
        </a:defRPr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248720490815455E-2"/>
          <c:y val="1.5533258432220984E-3"/>
          <c:w val="0.93465833018591038"/>
          <c:h val="0.74535805340854389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53339048"/>
        <c:axId val="349708496"/>
      </c:barChart>
      <c:catAx>
        <c:axId val="353339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Arial" pitchFamily="34" charset="0"/>
                <a:ea typeface="Tahoma" pitchFamily="34" charset="0"/>
                <a:cs typeface="Arial" pitchFamily="34" charset="0"/>
              </a:defRPr>
            </a:pPr>
            <a:endParaRPr lang="ru-RU"/>
          </a:p>
        </c:txPr>
        <c:crossAx val="349708496"/>
        <c:crosses val="autoZero"/>
        <c:auto val="1"/>
        <c:lblAlgn val="ctr"/>
        <c:lblOffset val="100"/>
        <c:noMultiLvlLbl val="0"/>
      </c:catAx>
      <c:valAx>
        <c:axId val="349708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3339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Verdana" charset="0"/>
          <a:ea typeface="Verdana" charset="0"/>
          <a:cs typeface="Verdana" charset="0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0.85342</cdr:x>
      <cdr:y>0.36855</cdr:y>
    </cdr:from>
    <cdr:to>
      <cdr:x>1</cdr:x>
      <cdr:y>0.42412</cdr:y>
    </cdr:to>
    <cdr:sp macro="" textlink="">
      <cdr:nvSpPr>
        <cdr:cNvPr id="2" name="object 16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4018243" y="1129438"/>
          <a:ext cx="690156" cy="1703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0" tIns="8641" rIns="0" bIns="0" rtlCol="0" anchor="ctr">
          <a:spAutoFit/>
        </a:bodyPr>
        <a:lstStyle xmlns:a="http://schemas.openxmlformats.org/drawingml/2006/main">
          <a:defPPr>
            <a:defRPr lang="ru-RU"/>
          </a:defPPr>
          <a:lvl1pPr marL="0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357896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715792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073688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431585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1789481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147377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2505273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2863169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8640">
            <a:spcBef>
              <a:spcPts val="68"/>
            </a:spcBef>
          </a:pPr>
          <a:r>
            <a:rPr lang="ru-RU" sz="1050" b="1" dirty="0" smtClean="0">
              <a:latin typeface="Arial" pitchFamily="34" charset="0"/>
              <a:cs typeface="Arial" pitchFamily="34" charset="0"/>
            </a:rPr>
            <a:t>3 936 643</a:t>
          </a:r>
          <a:endParaRPr lang="ru-RU" sz="105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0.85342</cdr:x>
      <cdr:y>0.11082</cdr:y>
    </cdr:from>
    <cdr:to>
      <cdr:x>1</cdr:x>
      <cdr:y>0.17058</cdr:y>
    </cdr:to>
    <cdr:sp macro="" textlink="">
      <cdr:nvSpPr>
        <cdr:cNvPr id="3" name="object 16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4018242" y="339625"/>
          <a:ext cx="690157" cy="1831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0" tIns="8641" rIns="0" bIns="0" rtlCol="0" anchor="ctr">
          <a:spAutoFit/>
        </a:bodyPr>
        <a:lstStyle xmlns:a="http://schemas.openxmlformats.org/drawingml/2006/main">
          <a:defPPr>
            <a:defRPr lang="ru-RU"/>
          </a:defPPr>
          <a:lvl1pPr marL="0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357896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715792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073688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431585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1789481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147377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2505273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2863169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8640">
            <a:spcBef>
              <a:spcPts val="68"/>
            </a:spcBef>
          </a:pPr>
          <a:r>
            <a:rPr lang="ru-RU" sz="1050" b="1" dirty="0">
              <a:latin typeface="Arial" pitchFamily="34" charset="0"/>
              <a:cs typeface="Arial" pitchFamily="34" charset="0"/>
            </a:rPr>
            <a:t>4</a:t>
          </a:r>
          <a:r>
            <a:rPr lang="ru-RU" sz="1050" b="1" dirty="0" smtClean="0">
              <a:latin typeface="Arial" pitchFamily="34" charset="0"/>
              <a:cs typeface="Arial" pitchFamily="34" charset="0"/>
            </a:rPr>
            <a:t> 794 309</a:t>
          </a:r>
          <a:endParaRPr lang="ru-RU" sz="1050" b="1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0.89214</cdr:x>
      <cdr:y>0.86389</cdr:y>
    </cdr:from>
    <cdr:to>
      <cdr:x>1</cdr:x>
      <cdr:y>0.9246</cdr:y>
    </cdr:to>
    <cdr:sp macro="" textlink="">
      <cdr:nvSpPr>
        <cdr:cNvPr id="3" name="TextBox 35"/>
        <cdr:cNvSpPr txBox="1"/>
      </cdr:nvSpPr>
      <cdr:spPr>
        <a:xfrm xmlns:a="http://schemas.openxmlformats.org/drawingml/2006/main">
          <a:off x="2984355" y="3087647"/>
          <a:ext cx="360825" cy="2169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2700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45719" tIns="45719" rIns="45719" bIns="45719" numCol="1" spcCol="38100" rtlCol="0" anchor="t">
          <a:spAutoFit/>
        </a:bodyPr>
        <a:lstStyle xmlns:a="http://schemas.openxmlformats.org/drawingml/2006/main">
          <a:defPPr marL="0" marR="0" indent="0" algn="l" defTabSz="914400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1pPr>
          <a:lvl2pPr marL="0" marR="0" indent="3429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2pPr>
          <a:lvl3pPr marL="0" marR="0" indent="6858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3pPr>
          <a:lvl4pPr marL="0" marR="0" indent="10287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4pPr>
          <a:lvl5pPr marL="0" marR="0" indent="13716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5pPr>
          <a:lvl6pPr marL="0" marR="0" indent="17145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6pPr>
          <a:lvl7pPr marL="0" marR="0" indent="20574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7pPr>
          <a:lvl8pPr marL="0" marR="0" indent="24003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8pPr>
          <a:lvl9pPr marL="0" marR="0" indent="27432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9pPr>
        </a:lstStyle>
        <a:p xmlns:a="http://schemas.openxmlformats.org/drawingml/2006/main">
          <a:pPr marL="0" marR="0" indent="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0.89214</cdr:x>
      <cdr:y>0.86389</cdr:y>
    </cdr:from>
    <cdr:to>
      <cdr:x>1</cdr:x>
      <cdr:y>0.9246</cdr:y>
    </cdr:to>
    <cdr:sp macro="" textlink="">
      <cdr:nvSpPr>
        <cdr:cNvPr id="3" name="TextBox 35"/>
        <cdr:cNvSpPr txBox="1"/>
      </cdr:nvSpPr>
      <cdr:spPr>
        <a:xfrm xmlns:a="http://schemas.openxmlformats.org/drawingml/2006/main">
          <a:off x="2984355" y="3087647"/>
          <a:ext cx="360825" cy="2169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2700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45719" tIns="45719" rIns="45719" bIns="45719" numCol="1" spcCol="38100" rtlCol="0" anchor="t">
          <a:spAutoFit/>
        </a:bodyPr>
        <a:lstStyle xmlns:a="http://schemas.openxmlformats.org/drawingml/2006/main">
          <a:defPPr marL="0" marR="0" indent="0" algn="l" defTabSz="914400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1pPr>
          <a:lvl2pPr marL="0" marR="0" indent="3429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2pPr>
          <a:lvl3pPr marL="0" marR="0" indent="6858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3pPr>
          <a:lvl4pPr marL="0" marR="0" indent="10287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4pPr>
          <a:lvl5pPr marL="0" marR="0" indent="13716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5pPr>
          <a:lvl6pPr marL="0" marR="0" indent="17145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6pPr>
          <a:lvl7pPr marL="0" marR="0" indent="20574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7pPr>
          <a:lvl8pPr marL="0" marR="0" indent="24003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8pPr>
          <a:lvl9pPr marL="0" marR="0" indent="274320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7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defRPr>
          </a:lvl9pPr>
        </a:lstStyle>
        <a:p xmlns:a="http://schemas.openxmlformats.org/drawingml/2006/main">
          <a:pPr marL="0" marR="0" indent="0" algn="l" defTabSz="685800" rtl="0" fontAlgn="auto" latinLnBrk="0" hangingPunct="0">
            <a:lnSpc>
              <a:spcPct val="9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0.54476</cdr:x>
      <cdr:y>0.64362</cdr:y>
    </cdr:from>
    <cdr:to>
      <cdr:x>0.63269</cdr:x>
      <cdr:y>0.71568</cdr:y>
    </cdr:to>
    <cdr:sp macro="" textlink="">
      <cdr:nvSpPr>
        <cdr:cNvPr id="3" name="object 16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2137802" y="1521280"/>
          <a:ext cx="345063" cy="1703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0" tIns="8641" rIns="0" bIns="0" rtlCol="0" anchor="ctr">
          <a:spAutoFit/>
        </a:bodyPr>
        <a:lstStyle xmlns:a="http://schemas.openxmlformats.org/drawingml/2006/main">
          <a:defPPr>
            <a:defRPr lang="ru-RU"/>
          </a:defPPr>
          <a:lvl1pPr marL="0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357896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715792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073688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431585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1789481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147377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2505273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2863169" algn="l" defTabSz="715792" rtl="0" eaLnBrk="1" latinLnBrk="0" hangingPunct="1">
            <a:defRPr sz="1409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8640" algn="ctr">
            <a:spcBef>
              <a:spcPts val="68"/>
            </a:spcBef>
          </a:pPr>
          <a:r>
            <a:rPr lang="ru-RU" sz="1050" dirty="0" smtClean="0">
              <a:latin typeface="Arial" pitchFamily="34" charset="0"/>
              <a:cs typeface="Arial" pitchFamily="34" charset="0"/>
            </a:rPr>
            <a:t>8</a:t>
          </a:r>
          <a:endParaRPr lang="ru-RU" sz="105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86B83-CAF0-47CF-A243-59F75506F249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188" y="3271838"/>
            <a:ext cx="7942262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5AD70-9AA4-4C40-831A-86A94CE71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51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F38F20-6D61-4F59-A1D8-3E5D7A85943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757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07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45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020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681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874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88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90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829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99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505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67A5D-6946-4EFE-890C-9A8D8273F52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A5D3B-18BE-4C1C-9F76-0C14E3857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391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chart" Target="../charts/chart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chart" Target="../charts/chart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chart" Target="../charts/chart6.xml"/><Relationship Id="rId7" Type="http://schemas.openxmlformats.org/officeDocument/2006/relationships/image" Target="../media/image2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5.png"/><Relationship Id="rId10" Type="http://schemas.openxmlformats.org/officeDocument/2006/relationships/image" Target="../media/image28.png"/><Relationship Id="rId4" Type="http://schemas.openxmlformats.org/officeDocument/2006/relationships/image" Target="../media/image2.png"/><Relationship Id="rId9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hdphoto" Target="../media/hdphoto8.wdp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chart" Target="../charts/chart11.xml"/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12" Type="http://schemas.openxmlformats.org/officeDocument/2006/relationships/chart" Target="../charts/chart10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chart" Target="../charts/chart9.xml"/><Relationship Id="rId9" Type="http://schemas.openxmlformats.org/officeDocument/2006/relationships/image" Target="../media/image37.png"/><Relationship Id="rId1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em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3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93427" y="1460311"/>
            <a:ext cx="8850573" cy="1743006"/>
          </a:xfrm>
          <a:prstGeom prst="rect">
            <a:avLst/>
          </a:prstGeom>
          <a:effectLst>
            <a:glow>
              <a:schemeClr val="bg1"/>
            </a:glow>
          </a:effectLst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8000"/>
              </a:lnSpc>
            </a:pPr>
            <a:r>
              <a:rPr lang="ru-RU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ОТЧЕТ ОБ ИТОГАХ ДЕЯТЕЛЬНОСТИ</a:t>
            </a:r>
            <a:br>
              <a:rPr lang="ru-RU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МИНИСТЕРСТВА ЦИФРОВОГО РАЗВИТИЯ, ИНФОРМАЦИОННЫХ ТЕХНОЛОГИЙ И СВЯЗИ РОСТОВСКОЙ ОБЛАСТИ </a:t>
            </a:r>
            <a:r>
              <a:rPr lang="ru-RU" sz="2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ЗА 2020 ГОД И ЗАДАЧАХ НА 2021 ГОД</a:t>
            </a:r>
            <a:endParaRPr lang="ru-RU" sz="2200" b="1" kern="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Dolgushina\Desktop\Проверка на оранж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9" b="24019"/>
          <a:stretch/>
        </p:blipFill>
        <p:spPr bwMode="auto">
          <a:xfrm>
            <a:off x="-3888" y="3135077"/>
            <a:ext cx="9524999" cy="76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89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" y="-6936"/>
            <a:ext cx="9137921" cy="514350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37057" y="705270"/>
            <a:ext cx="5087393" cy="2303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algn="ctr"/>
            <a:r>
              <a:rPr lang="ru-RU" sz="1550" b="1" dirty="0" smtClean="0">
                <a:latin typeface="Arial" pitchFamily="34" charset="0"/>
                <a:ea typeface="Verdana" charset="0"/>
                <a:cs typeface="Arial" pitchFamily="34" charset="0"/>
              </a:rPr>
              <a:t>РАЗВИТИЕ ИНФРАСТРУКТУРЫ СВЯЗИ</a:t>
            </a:r>
            <a:endParaRPr lang="ru-RU" sz="155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3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12" descr="C:\Users\taldykina_ei\Desktop\Работа\Презентации\2018-05-23_Доклад на Стратегию\Рисунки\IT-Free-PNG-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" y="61074"/>
            <a:ext cx="482358" cy="4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76662" y="889525"/>
            <a:ext cx="8367534" cy="43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1" name="Объект 6"/>
          <p:cNvSpPr txBox="1">
            <a:spLocks/>
          </p:cNvSpPr>
          <p:nvPr/>
        </p:nvSpPr>
        <p:spPr>
          <a:xfrm>
            <a:off x="3094824" y="2374805"/>
            <a:ext cx="1627151" cy="888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100" dirty="0">
                <a:latin typeface="Arial" pitchFamily="34" charset="0"/>
                <a:ea typeface="Verdana" charset="0"/>
                <a:cs typeface="Arial" pitchFamily="34" charset="0"/>
              </a:rPr>
              <a:t>органы государственной </a:t>
            </a:r>
            <a:r>
              <a:rPr lang="ru-RU" sz="1100" dirty="0" smtClean="0">
                <a:latin typeface="Arial" pitchFamily="34" charset="0"/>
                <a:ea typeface="Verdana" charset="0"/>
                <a:cs typeface="Arial" pitchFamily="34" charset="0"/>
              </a:rPr>
              <a:t>власти </a:t>
            </a:r>
            <a:br>
              <a:rPr lang="ru-RU" sz="1100" dirty="0" smtClean="0">
                <a:latin typeface="Arial" pitchFamily="34" charset="0"/>
                <a:ea typeface="Verdana" charset="0"/>
                <a:cs typeface="Arial" pitchFamily="34" charset="0"/>
              </a:rPr>
            </a:br>
            <a:r>
              <a:rPr lang="ru-RU" sz="1100" dirty="0" smtClean="0">
                <a:latin typeface="Arial" pitchFamily="34" charset="0"/>
                <a:ea typeface="Verdana" charset="0"/>
                <a:cs typeface="Arial" pitchFamily="34" charset="0"/>
              </a:rPr>
              <a:t>и местного </a:t>
            </a:r>
            <a:r>
              <a:rPr lang="ru-RU" sz="1100" dirty="0">
                <a:latin typeface="Arial" pitchFamily="34" charset="0"/>
                <a:ea typeface="Verdana" charset="0"/>
                <a:cs typeface="Arial" pitchFamily="34" charset="0"/>
              </a:rPr>
              <a:t>самоуправления</a:t>
            </a:r>
          </a:p>
        </p:txBody>
      </p:sp>
      <p:sp>
        <p:nvSpPr>
          <p:cNvPr id="22" name="Объект 6"/>
          <p:cNvSpPr txBox="1">
            <a:spLocks/>
          </p:cNvSpPr>
          <p:nvPr/>
        </p:nvSpPr>
        <p:spPr>
          <a:xfrm>
            <a:off x="-23997" y="2398536"/>
            <a:ext cx="1843570" cy="5926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100" dirty="0">
                <a:latin typeface="Arial" pitchFamily="34" charset="0"/>
                <a:ea typeface="Verdana" charset="0"/>
                <a:cs typeface="Arial" pitchFamily="34" charset="0"/>
              </a:rPr>
              <a:t>образовательные учреждения</a:t>
            </a:r>
          </a:p>
        </p:txBody>
      </p:sp>
      <p:sp>
        <p:nvSpPr>
          <p:cNvPr id="23" name="Объект 6"/>
          <p:cNvSpPr txBox="1">
            <a:spLocks/>
          </p:cNvSpPr>
          <p:nvPr/>
        </p:nvSpPr>
        <p:spPr>
          <a:xfrm>
            <a:off x="86587" y="3884436"/>
            <a:ext cx="1542967" cy="638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100" dirty="0">
                <a:latin typeface="Arial" pitchFamily="34" charset="0"/>
                <a:ea typeface="Verdana" charset="0"/>
                <a:cs typeface="Arial" pitchFamily="34" charset="0"/>
              </a:rPr>
              <a:t>фельдшерские акушерские пункты</a:t>
            </a:r>
          </a:p>
        </p:txBody>
      </p:sp>
      <p:sp>
        <p:nvSpPr>
          <p:cNvPr id="24" name="TextBox 3"/>
          <p:cNvSpPr txBox="1"/>
          <p:nvPr/>
        </p:nvSpPr>
        <p:spPr>
          <a:xfrm>
            <a:off x="4132267" y="4221124"/>
            <a:ext cx="419451" cy="39116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49</a:t>
            </a:r>
            <a:endParaRPr lang="ru-RU" sz="1600" b="1" kern="12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5" name="TextBox 3"/>
          <p:cNvSpPr txBox="1"/>
          <p:nvPr/>
        </p:nvSpPr>
        <p:spPr>
          <a:xfrm>
            <a:off x="1098577" y="4343750"/>
            <a:ext cx="419451" cy="39116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287</a:t>
            </a:r>
            <a:endParaRPr lang="ru-RU" sz="1600" b="1" kern="12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6" name="TextBox 3"/>
          <p:cNvSpPr txBox="1"/>
          <p:nvPr/>
        </p:nvSpPr>
        <p:spPr>
          <a:xfrm>
            <a:off x="1132857" y="2845164"/>
            <a:ext cx="419451" cy="39116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hangingPunct="1">
              <a:spcBef>
                <a:spcPts val="750"/>
              </a:spcBef>
            </a:pPr>
            <a:r>
              <a:rPr lang="ru-RU" sz="16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222</a:t>
            </a:r>
            <a:endParaRPr lang="ru-RU" sz="1600" b="1" kern="12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4071047" y="3166861"/>
            <a:ext cx="419451" cy="39116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123</a:t>
            </a:r>
            <a:endParaRPr lang="ru-RU" sz="1600" b="1" kern="12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9" name="Объект 6"/>
          <p:cNvSpPr txBox="1">
            <a:spLocks/>
          </p:cNvSpPr>
          <p:nvPr/>
        </p:nvSpPr>
        <p:spPr>
          <a:xfrm>
            <a:off x="3045352" y="3705891"/>
            <a:ext cx="1744059" cy="693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100" dirty="0">
                <a:latin typeface="Arial" pitchFamily="34" charset="0"/>
                <a:ea typeface="Verdana" charset="0"/>
                <a:cs typeface="Arial" pitchFamily="34" charset="0"/>
              </a:rPr>
              <a:t>пожарные части, пожарные посты</a:t>
            </a:r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2388558880"/>
              </p:ext>
            </p:extLst>
          </p:nvPr>
        </p:nvGraphicFramePr>
        <p:xfrm>
          <a:off x="5429635" y="1753737"/>
          <a:ext cx="3414561" cy="3306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7" name="Объект 6"/>
          <p:cNvSpPr txBox="1">
            <a:spLocks/>
          </p:cNvSpPr>
          <p:nvPr/>
        </p:nvSpPr>
        <p:spPr>
          <a:xfrm>
            <a:off x="261576" y="1131648"/>
            <a:ext cx="8811527" cy="5926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ea typeface="Verdana" charset="0"/>
                <a:cs typeface="Arial" pitchFamily="34" charset="0"/>
              </a:rPr>
              <a:t>За период </a:t>
            </a:r>
            <a:r>
              <a:rPr lang="ru-RU" sz="1800" b="1" dirty="0">
                <a:latin typeface="Arial" pitchFamily="34" charset="0"/>
                <a:ea typeface="Verdana" charset="0"/>
                <a:cs typeface="Arial" pitchFamily="34" charset="0"/>
              </a:rPr>
              <a:t>2019 – 2020 </a:t>
            </a:r>
            <a:r>
              <a:rPr lang="ru-RU" sz="1800" dirty="0" smtClean="0">
                <a:latin typeface="Arial" pitchFamily="34" charset="0"/>
                <a:ea typeface="Verdana" charset="0"/>
                <a:cs typeface="Arial" pitchFamily="34" charset="0"/>
              </a:rPr>
              <a:t>гг. подключено </a:t>
            </a:r>
            <a:r>
              <a:rPr lang="ru-RU" sz="1800" b="1" dirty="0" smtClean="0">
                <a:latin typeface="Arial" pitchFamily="34" charset="0"/>
                <a:ea typeface="Verdana" charset="0"/>
                <a:cs typeface="Arial" pitchFamily="34" charset="0"/>
              </a:rPr>
              <a:t>1235 объектов</a:t>
            </a:r>
            <a:r>
              <a:rPr lang="ru-RU" sz="1800" dirty="0" smtClean="0">
                <a:latin typeface="Arial" pitchFamily="34" charset="0"/>
                <a:ea typeface="Verdana" charset="0"/>
                <a:cs typeface="Arial" pitchFamily="34" charset="0"/>
              </a:rPr>
              <a:t> (58%)</a:t>
            </a:r>
            <a:endParaRPr lang="ru-RU" sz="18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82" y="2272352"/>
            <a:ext cx="1421039" cy="2318645"/>
          </a:xfrm>
          <a:prstGeom prst="rect">
            <a:avLst/>
          </a:prstGeom>
        </p:spPr>
      </p:pic>
      <p:cxnSp>
        <p:nvCxnSpPr>
          <p:cNvPr id="59" name="Прямая соединительная линия 58"/>
          <p:cNvCxnSpPr/>
          <p:nvPr/>
        </p:nvCxnSpPr>
        <p:spPr>
          <a:xfrm flipH="1">
            <a:off x="4746498" y="1931224"/>
            <a:ext cx="10047" cy="2980616"/>
          </a:xfrm>
          <a:prstGeom prst="line">
            <a:avLst/>
          </a:prstGeom>
          <a:ln w="19050">
            <a:solidFill>
              <a:srgbClr val="EC8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бъект 6"/>
          <p:cNvSpPr txBox="1">
            <a:spLocks/>
          </p:cNvSpPr>
          <p:nvPr/>
        </p:nvSpPr>
        <p:spPr>
          <a:xfrm>
            <a:off x="261576" y="1778862"/>
            <a:ext cx="4000347" cy="375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lnSpc>
                <a:spcPct val="100000"/>
              </a:lnSpc>
              <a:buFont typeface="Arial" panose="020B0604020202020204" pitchFamily="34" charset="0"/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143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ea typeface="Verdana" charset="0"/>
              </a:rPr>
              <a:t>ПОДКЛЮЧЕННЫЕ ОБЪЕКТЫ СЗО В 2020 ГОДУ</a:t>
            </a:r>
            <a:endParaRPr lang="ru-RU" sz="1200" dirty="0">
              <a:ea typeface="Verdana" charset="0"/>
            </a:endParaRPr>
          </a:p>
        </p:txBody>
      </p:sp>
      <p:sp>
        <p:nvSpPr>
          <p:cNvPr id="35" name="Объект 6"/>
          <p:cNvSpPr txBox="1">
            <a:spLocks/>
          </p:cNvSpPr>
          <p:nvPr/>
        </p:nvSpPr>
        <p:spPr>
          <a:xfrm>
            <a:off x="4667339" y="1882953"/>
            <a:ext cx="4641063" cy="375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ru-RU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ct val="100000"/>
              </a:lnSpc>
              <a:buFont typeface="Arial" panose="020B0604020202020204" pitchFamily="34" charset="0"/>
              <a:defRPr sz="1200" b="1">
                <a:latin typeface="Arial" pitchFamily="34" charset="0"/>
                <a:ea typeface="Verdana" charset="0"/>
                <a:cs typeface="Arial" pitchFamily="34" charset="0"/>
              </a:defRPr>
            </a:lvl1pPr>
            <a:lvl2pPr marL="514350" indent="-171450">
              <a:spcBef>
                <a:spcPts val="375"/>
              </a:spcBef>
              <a:buFont typeface="Arial" panose="020B0604020202020204" pitchFamily="34" charset="0"/>
              <a:buChar char="•"/>
              <a:defRPr sz="1800"/>
            </a:lvl2pPr>
            <a:lvl3pPr marL="857250" indent="-171450"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ru-RU" dirty="0"/>
              <a:t>КОЛИЧЕСТВО ПОДКЛЮЧЕННЫХ ОБЪЕКТОВ </a:t>
            </a:r>
            <a:r>
              <a:rPr lang="ru-RU" dirty="0" smtClean="0"/>
              <a:t>СЗО</a:t>
            </a:r>
          </a:p>
          <a:p>
            <a:r>
              <a:rPr lang="ru-RU" dirty="0" smtClean="0"/>
              <a:t>В </a:t>
            </a:r>
            <a:r>
              <a:rPr lang="ru-RU" dirty="0"/>
              <a:t>2019-2020 ГГ. </a:t>
            </a:r>
          </a:p>
        </p:txBody>
      </p:sp>
    </p:spTree>
    <p:extLst>
      <p:ext uri="{BB962C8B-B14F-4D97-AF65-F5344CB8AC3E}">
        <p14:creationId xmlns:p14="http://schemas.microsoft.com/office/powerpoint/2010/main" val="109452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" y="-6936"/>
            <a:ext cx="9137921" cy="5143500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-3887" y="705270"/>
            <a:ext cx="5128338" cy="2303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algn="ctr"/>
            <a:r>
              <a:rPr lang="ru-RU" sz="1550" b="1" dirty="0" smtClean="0">
                <a:latin typeface="Arial" pitchFamily="34" charset="0"/>
                <a:ea typeface="Verdana" charset="0"/>
                <a:cs typeface="Arial" pitchFamily="34" charset="0"/>
              </a:rPr>
              <a:t>УСТРАНЕНИЕ ЦИФРОВОГО НЕРАВЕНСТВА</a:t>
            </a:r>
            <a:endParaRPr lang="ru-RU" sz="1550" b="1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3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12" descr="C:\Users\taldykina_ei\Desktop\Работа\Презентации\2018-05-23_Доклад на Стратегию\Рисунки\IT-Free-PNG-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" y="61074"/>
            <a:ext cx="482358" cy="4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76662" y="889525"/>
            <a:ext cx="8367534" cy="43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6" name="Объект 6"/>
          <p:cNvSpPr txBox="1">
            <a:spLocks/>
          </p:cNvSpPr>
          <p:nvPr/>
        </p:nvSpPr>
        <p:spPr>
          <a:xfrm>
            <a:off x="75000" y="4269152"/>
            <a:ext cx="3253275" cy="529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Arial" pitchFamily="34" charset="0"/>
                <a:ea typeface="Verdana" charset="0"/>
                <a:cs typeface="Arial" pitchFamily="34" charset="0"/>
              </a:rPr>
              <a:t>394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>
                <a:latin typeface="Arial" pitchFamily="34" charset="0"/>
                <a:ea typeface="Verdana" charset="0"/>
                <a:cs typeface="Arial" pitchFamily="34" charset="0"/>
              </a:rPr>
              <a:t>сельских населенных пункта,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Arial" pitchFamily="34" charset="0"/>
                <a:ea typeface="Verdana" charset="0"/>
                <a:cs typeface="Arial" pitchFamily="34" charset="0"/>
              </a:rPr>
              <a:t>более</a:t>
            </a:r>
            <a:r>
              <a:rPr lang="ru-RU" sz="2000" b="1" dirty="0" smtClean="0">
                <a:latin typeface="Arial" pitchFamily="34" charset="0"/>
                <a:ea typeface="Verdana" charset="0"/>
                <a:cs typeface="Arial" pitchFamily="34" charset="0"/>
              </a:rPr>
              <a:t> 57 000</a:t>
            </a:r>
            <a:r>
              <a:rPr lang="ru-RU" sz="1400" dirty="0" smtClean="0">
                <a:latin typeface="Arial" pitchFamily="34" charset="0"/>
                <a:ea typeface="Verdana" charset="0"/>
                <a:cs typeface="Arial" pitchFamily="34" charset="0"/>
              </a:rPr>
              <a:t> </a:t>
            </a:r>
            <a:r>
              <a:rPr lang="ru-RU" sz="1400" dirty="0">
                <a:latin typeface="Arial" pitchFamily="34" charset="0"/>
                <a:ea typeface="Verdana" charset="0"/>
                <a:cs typeface="Arial" pitchFamily="34" charset="0"/>
              </a:rPr>
              <a:t>домохозяйств</a:t>
            </a:r>
          </a:p>
        </p:txBody>
      </p:sp>
      <p:sp>
        <p:nvSpPr>
          <p:cNvPr id="27" name="Объект 6"/>
          <p:cNvSpPr txBox="1">
            <a:spLocks/>
          </p:cNvSpPr>
          <p:nvPr/>
        </p:nvSpPr>
        <p:spPr>
          <a:xfrm>
            <a:off x="3397252" y="4209950"/>
            <a:ext cx="2647094" cy="60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b="1" dirty="0">
                <a:latin typeface="Arial" pitchFamily="34" charset="0"/>
                <a:ea typeface="Verdana" charset="0"/>
                <a:cs typeface="Arial" pitchFamily="34" charset="0"/>
              </a:rPr>
              <a:t>высокоскоростной Интернет, </a:t>
            </a:r>
            <a:r>
              <a:rPr lang="en-US" sz="1400" b="1" dirty="0">
                <a:latin typeface="Arial" pitchFamily="34" charset="0"/>
                <a:ea typeface="Verdana" charset="0"/>
                <a:cs typeface="Arial" pitchFamily="34" charset="0"/>
              </a:rPr>
              <a:t>IP-</a:t>
            </a:r>
            <a:r>
              <a:rPr lang="ru-RU" sz="1400" b="1" dirty="0">
                <a:latin typeface="Arial" pitchFamily="34" charset="0"/>
                <a:ea typeface="Verdana" charset="0"/>
                <a:cs typeface="Arial" pitchFamily="34" charset="0"/>
              </a:rPr>
              <a:t>телевидение, телефония </a:t>
            </a:r>
          </a:p>
        </p:txBody>
      </p:sp>
      <p:sp>
        <p:nvSpPr>
          <p:cNvPr id="31" name="Объект 6"/>
          <p:cNvSpPr txBox="1">
            <a:spLocks/>
          </p:cNvSpPr>
          <p:nvPr/>
        </p:nvSpPr>
        <p:spPr>
          <a:xfrm>
            <a:off x="5996051" y="4266726"/>
            <a:ext cx="2373224" cy="3936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latin typeface="Arial" pitchFamily="34" charset="0"/>
                <a:ea typeface="Verdana" charset="0"/>
                <a:cs typeface="Arial" pitchFamily="34" charset="0"/>
              </a:rPr>
              <a:t>более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ea typeface="Verdana" charset="0"/>
                <a:cs typeface="Arial" pitchFamily="34" charset="0"/>
              </a:rPr>
              <a:t>2 100 </a:t>
            </a:r>
            <a:r>
              <a:rPr lang="ru-RU" sz="1400" dirty="0" smtClean="0">
                <a:latin typeface="Arial" pitchFamily="34" charset="0"/>
                <a:ea typeface="Verdana" charset="0"/>
                <a:cs typeface="Arial" pitchFamily="34" charset="0"/>
              </a:rPr>
              <a:t>граждан</a:t>
            </a:r>
            <a:endParaRPr lang="ru-RU" sz="14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37" name="Заголовок 1"/>
          <p:cNvSpPr txBox="1">
            <a:spLocks/>
          </p:cNvSpPr>
          <p:nvPr/>
        </p:nvSpPr>
        <p:spPr>
          <a:xfrm>
            <a:off x="1335320" y="1268719"/>
            <a:ext cx="3432265" cy="525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" pitchFamily="34" charset="0"/>
                <a:ea typeface="Verdana" charset="0"/>
                <a:cs typeface="Arial" pitchFamily="34" charset="0"/>
                <a:sym typeface="Arial"/>
              </a:rPr>
              <a:t>Обеспечение доступности современных услуг связи в:</a:t>
            </a:r>
            <a:endParaRPr lang="ru-RU" sz="1400" b="1" dirty="0">
              <a:latin typeface="Arial" pitchFamily="34" charset="0"/>
              <a:ea typeface="Verdana" charset="0"/>
              <a:cs typeface="Arial" pitchFamily="34" charset="0"/>
              <a:sym typeface="Arial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99042" y="2044722"/>
            <a:ext cx="2679565" cy="1404133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1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Verdana" charset="0"/>
                <a:cs typeface="Arial" pitchFamily="34" charset="0"/>
              </a:rPr>
              <a:t>сельской местности;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kern="1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Verdana" charset="0"/>
              <a:cs typeface="Arial" pitchFamily="34" charset="0"/>
            </a:endParaRPr>
          </a:p>
          <a:p>
            <a:pPr>
              <a:defRPr/>
            </a:pPr>
            <a:r>
              <a:rPr lang="ru-RU" sz="1400" kern="1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Verdana" charset="0"/>
                <a:cs typeface="Arial" pitchFamily="34" charset="0"/>
              </a:rPr>
              <a:t>удаленных </a:t>
            </a:r>
            <a:r>
              <a:rPr lang="ru-RU" sz="1400" kern="1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Verdana" charset="0"/>
                <a:cs typeface="Arial" pitchFamily="34" charset="0"/>
              </a:rPr>
              <a:t>районах;</a:t>
            </a:r>
          </a:p>
          <a:p>
            <a:pPr>
              <a:defRPr/>
            </a:pPr>
            <a:endParaRPr lang="ru-RU" sz="1000" kern="1200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Verdana" charset="0"/>
              <a:cs typeface="Arial" pitchFamily="34" charset="0"/>
            </a:endParaRPr>
          </a:p>
          <a:p>
            <a:pPr>
              <a:defRPr/>
            </a:pPr>
            <a:r>
              <a:rPr lang="ru-RU" sz="1400" kern="1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Verdana" charset="0"/>
                <a:cs typeface="Arial" pitchFamily="34" charset="0"/>
              </a:rPr>
              <a:t>труднодоступных районах;</a:t>
            </a:r>
          </a:p>
          <a:p>
            <a:pPr>
              <a:defRPr/>
            </a:pPr>
            <a:endParaRPr lang="ru-RU" sz="1000" kern="1200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Verdana" charset="0"/>
              <a:cs typeface="Arial" pitchFamily="34" charset="0"/>
            </a:endParaRPr>
          </a:p>
          <a:p>
            <a:pPr>
              <a:defRPr/>
            </a:pPr>
            <a:r>
              <a:rPr lang="ru-RU" sz="1400" kern="12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Verdana" charset="0"/>
                <a:cs typeface="Arial" pitchFamily="34" charset="0"/>
              </a:rPr>
              <a:t>приграничных </a:t>
            </a:r>
            <a:r>
              <a:rPr lang="ru-RU" sz="1400" kern="1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Verdana" charset="0"/>
                <a:cs typeface="Arial" pitchFamily="34" charset="0"/>
              </a:rPr>
              <a:t>районах.</a:t>
            </a:r>
            <a:endParaRPr lang="ru-RU" sz="1400" kern="1200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 rotWithShape="1">
          <a:blip r:embed="rId5"/>
          <a:srcRect l="26581" t="25356" r="5859" b="6668"/>
          <a:stretch/>
        </p:blipFill>
        <p:spPr bwMode="auto">
          <a:xfrm>
            <a:off x="5001921" y="1285615"/>
            <a:ext cx="3220676" cy="2059517"/>
          </a:xfrm>
          <a:prstGeom prst="rect">
            <a:avLst/>
          </a:prstGeom>
          <a:effectLst>
            <a:outerShdw blurRad="139700" dist="50800" dir="9600000" sx="103000" sy="103000" algn="ctr" rotWithShape="0">
              <a:srgbClr val="000000">
                <a:alpha val="34000"/>
              </a:srgbClr>
            </a:outerShdw>
            <a:softEdge rad="38100"/>
          </a:effectLst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11" y="1214841"/>
            <a:ext cx="1110410" cy="829881"/>
          </a:xfrm>
          <a:prstGeom prst="rect">
            <a:avLst/>
          </a:prstGeom>
        </p:spPr>
      </p:pic>
      <p:cxnSp>
        <p:nvCxnSpPr>
          <p:cNvPr id="57" name="Прямая соединительная линия 56"/>
          <p:cNvCxnSpPr/>
          <p:nvPr/>
        </p:nvCxnSpPr>
        <p:spPr>
          <a:xfrm>
            <a:off x="228602" y="4046451"/>
            <a:ext cx="8639175" cy="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1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" y="-6936"/>
            <a:ext cx="9137921" cy="5143500"/>
          </a:xfrm>
          <a:prstGeom prst="rect">
            <a:avLst/>
          </a:prstGeom>
        </p:spPr>
      </p:pic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12" descr="C:\Users\taldykina_ei\Desktop\Работа\Презентации\2018-05-23_Доклад на Стратегию\Рисунки\IT-Free-PNG-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" y="61074"/>
            <a:ext cx="482358" cy="4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76662" y="889525"/>
            <a:ext cx="8367534" cy="43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6" name="Объект 6"/>
          <p:cNvSpPr txBox="1">
            <a:spLocks/>
          </p:cNvSpPr>
          <p:nvPr/>
        </p:nvSpPr>
        <p:spPr>
          <a:xfrm>
            <a:off x="139254" y="1112041"/>
            <a:ext cx="2766166" cy="7939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dirty="0">
                <a:latin typeface="Arial" pitchFamily="34" charset="0"/>
                <a:ea typeface="Verdana" charset="0"/>
                <a:cs typeface="Arial" pitchFamily="34" charset="0"/>
              </a:rPr>
              <a:t>В </a:t>
            </a:r>
            <a:r>
              <a:rPr lang="ru-RU" sz="1200" b="1" dirty="0" smtClean="0">
                <a:latin typeface="Arial" pitchFamily="34" charset="0"/>
                <a:ea typeface="Verdana" charset="0"/>
                <a:cs typeface="Arial" pitchFamily="34" charset="0"/>
              </a:rPr>
              <a:t>2020</a:t>
            </a:r>
            <a:r>
              <a:rPr lang="ru-RU" sz="1200" dirty="0" smtClean="0">
                <a:latin typeface="Arial" pitchFamily="34" charset="0"/>
                <a:ea typeface="Verdana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ea typeface="Verdana" charset="0"/>
                <a:cs typeface="Arial" pitchFamily="34" charset="0"/>
              </a:rPr>
              <a:t>году </a:t>
            </a:r>
            <a:r>
              <a:rPr lang="ru-RU" sz="1200" b="1" dirty="0" smtClean="0">
                <a:latin typeface="Arial" pitchFamily="34" charset="0"/>
                <a:ea typeface="Verdana" charset="0"/>
                <a:cs typeface="Arial" pitchFamily="34" charset="0"/>
              </a:rPr>
              <a:t>построено и </a:t>
            </a:r>
            <a:r>
              <a:rPr lang="ru-RU" sz="1200" b="1" dirty="0">
                <a:latin typeface="Arial" pitchFamily="34" charset="0"/>
                <a:ea typeface="Verdana" charset="0"/>
                <a:cs typeface="Arial" pitchFamily="34" charset="0"/>
              </a:rPr>
              <a:t>модернизировано</a:t>
            </a:r>
            <a:r>
              <a:rPr lang="ru-RU" sz="1200" dirty="0">
                <a:latin typeface="Arial" pitchFamily="34" charset="0"/>
                <a:ea typeface="Verdana" charset="0"/>
                <a:cs typeface="Arial" pitchFamily="34" charset="0"/>
              </a:rPr>
              <a:t/>
            </a:r>
            <a:br>
              <a:rPr lang="ru-RU" sz="1200" dirty="0">
                <a:latin typeface="Arial" pitchFamily="34" charset="0"/>
                <a:ea typeface="Verdana" charset="0"/>
                <a:cs typeface="Arial" pitchFamily="34" charset="0"/>
              </a:rPr>
            </a:br>
            <a:r>
              <a:rPr lang="ru-RU" sz="1200" b="1" dirty="0" smtClean="0">
                <a:latin typeface="Arial" pitchFamily="34" charset="0"/>
                <a:ea typeface="Verdana" charset="0"/>
                <a:cs typeface="Arial" pitchFamily="34" charset="0"/>
              </a:rPr>
              <a:t>480</a:t>
            </a:r>
            <a:r>
              <a:rPr lang="ru-RU" sz="1200" dirty="0" smtClean="0">
                <a:latin typeface="Arial" pitchFamily="34" charset="0"/>
                <a:ea typeface="Verdana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ea typeface="Verdana" charset="0"/>
                <a:cs typeface="Arial" pitchFamily="34" charset="0"/>
              </a:rPr>
              <a:t>базовых станций сотовой связи</a:t>
            </a:r>
          </a:p>
        </p:txBody>
      </p:sp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1227437185"/>
              </p:ext>
            </p:extLst>
          </p:nvPr>
        </p:nvGraphicFramePr>
        <p:xfrm>
          <a:off x="6154556" y="1246064"/>
          <a:ext cx="2435915" cy="355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1" b="8779"/>
          <a:stretch/>
        </p:blipFill>
        <p:spPr>
          <a:xfrm>
            <a:off x="314778" y="1972020"/>
            <a:ext cx="2362501" cy="2406571"/>
          </a:xfrm>
          <a:prstGeom prst="rect">
            <a:avLst/>
          </a:prstGeom>
          <a:effectLst>
            <a:outerShdw blurRad="139700" dist="50800" dir="9600000" sx="103000" sy="103000" algn="ctr" rotWithShape="0">
              <a:srgbClr val="000000">
                <a:alpha val="34000"/>
              </a:srgbClr>
            </a:outerShdw>
            <a:softEdge rad="38100"/>
          </a:effectLst>
        </p:spPr>
      </p:pic>
      <p:sp>
        <p:nvSpPr>
          <p:cNvPr id="31" name="TextBox 30"/>
          <p:cNvSpPr txBox="1"/>
          <p:nvPr/>
        </p:nvSpPr>
        <p:spPr>
          <a:xfrm>
            <a:off x="6790562" y="1817975"/>
            <a:ext cx="304804" cy="2585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685800" rtl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effectLst/>
                <a:uFillTx/>
                <a:latin typeface="Arial"/>
                <a:ea typeface="Arial"/>
                <a:cs typeface="Arial"/>
                <a:sym typeface="Arial"/>
              </a:rPr>
              <a:t>24</a:t>
            </a:r>
            <a:endParaRPr kumimoji="0" lang="ru-RU" sz="1200" b="1" i="0" u="none" strike="noStrike" cap="none" spc="0" normalizeH="0" baseline="0" dirty="0">
              <a:ln>
                <a:noFill/>
              </a:ln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20333" y="2435549"/>
            <a:ext cx="268359" cy="2585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685800" rtl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effectLst/>
                <a:uFillTx/>
                <a:latin typeface="Arial"/>
                <a:ea typeface="Arial"/>
                <a:cs typeface="Arial"/>
                <a:sym typeface="Arial"/>
              </a:rPr>
              <a:t>18</a:t>
            </a:r>
            <a:endParaRPr kumimoji="0" lang="ru-RU" sz="1200" b="1" i="0" u="none" strike="noStrike" cap="none" spc="0" normalizeH="0" baseline="0" dirty="0">
              <a:ln>
                <a:noFill/>
              </a:ln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3492813695"/>
              </p:ext>
            </p:extLst>
          </p:nvPr>
        </p:nvGraphicFramePr>
        <p:xfrm>
          <a:off x="3129803" y="1319548"/>
          <a:ext cx="2536168" cy="3477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3771090" y="1754434"/>
            <a:ext cx="569846" cy="2585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effectLst/>
                <a:uFillTx/>
                <a:latin typeface="Arial"/>
                <a:ea typeface="Arial"/>
                <a:cs typeface="Arial"/>
                <a:sym typeface="Arial"/>
              </a:rPr>
              <a:t>12241</a:t>
            </a:r>
            <a:endParaRPr kumimoji="0" lang="ru-RU" sz="1200" b="1" i="0" u="none" strike="noStrike" cap="none" spc="0" normalizeH="0" baseline="0" dirty="0">
              <a:ln>
                <a:noFill/>
              </a:ln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40915" y="1662470"/>
            <a:ext cx="543339" cy="2585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effectLst/>
                <a:uFillTx/>
                <a:latin typeface="Arial"/>
                <a:ea typeface="Arial"/>
                <a:cs typeface="Arial"/>
                <a:sym typeface="Arial"/>
              </a:rPr>
              <a:t>12721</a:t>
            </a:r>
            <a:endParaRPr kumimoji="0" lang="ru-RU" sz="1200" b="1" i="0" u="none" strike="noStrike" cap="none" spc="0" normalizeH="0" baseline="0" dirty="0">
              <a:ln>
                <a:noFill/>
              </a:ln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Объект 6"/>
          <p:cNvSpPr txBox="1">
            <a:spLocks/>
          </p:cNvSpPr>
          <p:nvPr/>
        </p:nvSpPr>
        <p:spPr>
          <a:xfrm>
            <a:off x="6191765" y="1116074"/>
            <a:ext cx="2766166" cy="650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Arial" pitchFamily="34" charset="0"/>
                <a:ea typeface="Verdana" charset="0"/>
                <a:cs typeface="Arial" pitchFamily="34" charset="0"/>
              </a:rPr>
              <a:t>Количество населенных пунктов,</a:t>
            </a:r>
            <a:br>
              <a:rPr lang="ru-RU" sz="1200" b="1" dirty="0">
                <a:latin typeface="Arial" pitchFamily="34" charset="0"/>
                <a:ea typeface="Verdana" charset="0"/>
                <a:cs typeface="Arial" pitchFamily="34" charset="0"/>
              </a:rPr>
            </a:br>
            <a:r>
              <a:rPr lang="ru-RU" sz="1200" b="1" dirty="0">
                <a:latin typeface="Arial" pitchFamily="34" charset="0"/>
                <a:ea typeface="Verdana" charset="0"/>
                <a:cs typeface="Arial" pitchFamily="34" charset="0"/>
              </a:rPr>
              <a:t>не обеспеченных услугами сотовой связи</a:t>
            </a:r>
          </a:p>
        </p:txBody>
      </p:sp>
      <p:sp>
        <p:nvSpPr>
          <p:cNvPr id="59" name="Объект 6"/>
          <p:cNvSpPr txBox="1">
            <a:spLocks/>
          </p:cNvSpPr>
          <p:nvPr/>
        </p:nvSpPr>
        <p:spPr>
          <a:xfrm>
            <a:off x="3131578" y="1167483"/>
            <a:ext cx="2534393" cy="3695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00" b="1" dirty="0">
                <a:latin typeface="Arial" pitchFamily="34" charset="0"/>
                <a:ea typeface="Verdana" charset="0"/>
                <a:cs typeface="Arial" pitchFamily="34" charset="0"/>
              </a:rPr>
              <a:t>Количество базовых станций сотовой связи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object 16"/>
          <p:cNvSpPr txBox="1">
            <a:spLocks noGrp="1"/>
          </p:cNvSpPr>
          <p:nvPr>
            <p:ph type="title"/>
          </p:nvPr>
        </p:nvSpPr>
        <p:spPr>
          <a:xfrm>
            <a:off x="-3887" y="705270"/>
            <a:ext cx="5128338" cy="2303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algn="ctr"/>
            <a:r>
              <a:rPr lang="ru-RU" sz="1550" b="1" dirty="0" smtClean="0">
                <a:latin typeface="Arial" pitchFamily="34" charset="0"/>
                <a:ea typeface="Verdana" charset="0"/>
                <a:cs typeface="Arial" pitchFamily="34" charset="0"/>
              </a:rPr>
              <a:t>ОБЕСПЕЧЕНИЕ СОТОВОЙ СВЯЗЬЮ</a:t>
            </a:r>
            <a:endParaRPr lang="ru-RU" sz="1550" b="1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13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" y="5756"/>
            <a:ext cx="9137921" cy="5143500"/>
          </a:xfrm>
          <a:prstGeom prst="rect">
            <a:avLst/>
          </a:prstGeom>
        </p:spPr>
      </p:pic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476662" y="889525"/>
            <a:ext cx="8367534" cy="43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30" name="Объект 6"/>
          <p:cNvSpPr txBox="1">
            <a:spLocks/>
          </p:cNvSpPr>
          <p:nvPr/>
        </p:nvSpPr>
        <p:spPr>
          <a:xfrm>
            <a:off x="4094328" y="1313223"/>
            <a:ext cx="4761746" cy="2855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hangingPunct="0">
              <a:spcBef>
                <a:spcPts val="0"/>
              </a:spcBef>
              <a:buNone/>
            </a:pPr>
            <a:r>
              <a:rPr lang="ru-RU" sz="1200" b="1" dirty="0" smtClean="0">
                <a:latin typeface="Arial" pitchFamily="34" charset="0"/>
                <a:ea typeface="Verdana" charset="0"/>
                <a:cs typeface="Arial" pitchFamily="34" charset="0"/>
              </a:rPr>
              <a:t>ВЫПОЛНЕННЫЕ МЕРОПРИЯТИЯ В ПОЧТОВОЙ ОТРАСЛИ ЗА 2020 ГОД </a:t>
            </a:r>
            <a:endParaRPr lang="ru-RU" sz="1200" b="1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35" name="Объект 6"/>
          <p:cNvSpPr txBox="1">
            <a:spLocks/>
          </p:cNvSpPr>
          <p:nvPr/>
        </p:nvSpPr>
        <p:spPr>
          <a:xfrm>
            <a:off x="811395" y="1166038"/>
            <a:ext cx="2277599" cy="375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eaLnBrk="1" hangingPunct="1">
              <a:lnSpc>
                <a:spcPct val="100000"/>
              </a:lnSpc>
              <a:buFont typeface="Arial" panose="020B0604020202020204" pitchFamily="34" charset="0"/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143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eaLnBrk="1" hangingPunct="1"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ea typeface="Verdana" charset="0"/>
              </a:rPr>
              <a:t>УСЛУГИ ПОЧТОВОЙ СВЯЗИ</a:t>
            </a:r>
            <a:endParaRPr lang="ru-RU" sz="1200" dirty="0">
              <a:ea typeface="Verdana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7130" y="4177914"/>
            <a:ext cx="296669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ru-RU" sz="1200" kern="1200" dirty="0">
                <a:latin typeface="Arial" pitchFamily="34" charset="0"/>
                <a:ea typeface="Verdana" charset="0"/>
                <a:cs typeface="Arial" pitchFamily="34" charset="0"/>
              </a:rPr>
              <a:t>услуги предоставляют </a:t>
            </a:r>
            <a:r>
              <a:rPr lang="ru-RU" sz="18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10</a:t>
            </a:r>
            <a:r>
              <a:rPr lang="ru-RU" sz="11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 </a:t>
            </a:r>
            <a:r>
              <a:rPr lang="ru-RU" sz="1200" kern="1200" dirty="0">
                <a:latin typeface="Arial" pitchFamily="34" charset="0"/>
                <a:ea typeface="Verdana" charset="0"/>
                <a:cs typeface="Arial" pitchFamily="34" charset="0"/>
              </a:rPr>
              <a:t>операторов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6662" y="4547244"/>
            <a:ext cx="317601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00"/>
            </a:lvl1pPr>
          </a:lstStyle>
          <a:p>
            <a:r>
              <a:rPr lang="ru-RU" sz="1800" b="1" kern="1200" dirty="0">
                <a:latin typeface="Arial" pitchFamily="34" charset="0"/>
                <a:ea typeface="Verdana" charset="0"/>
                <a:cs typeface="Arial" pitchFamily="34" charset="0"/>
              </a:rPr>
              <a:t>1 </a:t>
            </a:r>
            <a:r>
              <a:rPr lang="ru-RU" sz="18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105 </a:t>
            </a:r>
            <a:r>
              <a:rPr lang="ru-RU" sz="1200" kern="1200" dirty="0">
                <a:latin typeface="Arial" pitchFamily="34" charset="0"/>
                <a:ea typeface="Verdana" charset="0"/>
                <a:cs typeface="Arial" pitchFamily="34" charset="0"/>
              </a:rPr>
              <a:t>объектов почтовой связи</a:t>
            </a: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10" y="1682625"/>
            <a:ext cx="3274897" cy="2056363"/>
          </a:xfrm>
          <a:prstGeom prst="rect">
            <a:avLst/>
          </a:prstGeom>
          <a:effectLst>
            <a:outerShdw blurRad="139700" dist="50800" dir="9600000" sx="103000" sy="103000" algn="ctr" rotWithShape="0">
              <a:srgbClr val="000000">
                <a:alpha val="34000"/>
              </a:srgbClr>
            </a:outerShdw>
            <a:softEdge rad="38100"/>
          </a:effectLst>
        </p:spPr>
      </p:pic>
      <p:sp>
        <p:nvSpPr>
          <p:cNvPr id="48" name="TextBox 47"/>
          <p:cNvSpPr txBox="1"/>
          <p:nvPr/>
        </p:nvSpPr>
        <p:spPr>
          <a:xfrm>
            <a:off x="4741645" y="3552185"/>
            <a:ext cx="3946906" cy="2616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00"/>
            </a:lvl1pPr>
          </a:lstStyle>
          <a:p>
            <a:r>
              <a:rPr lang="ru-RU" sz="1100" b="1" kern="1200" dirty="0">
                <a:latin typeface="Arial" pitchFamily="34" charset="0"/>
                <a:ea typeface="Verdana" charset="0"/>
                <a:cs typeface="Arial" pitchFamily="34" charset="0"/>
              </a:rPr>
              <a:t>о</a:t>
            </a:r>
            <a:r>
              <a:rPr lang="ru-RU" sz="11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ткрыто</a:t>
            </a:r>
            <a:r>
              <a:rPr lang="ru-RU" sz="1100" kern="1200" dirty="0" smtClean="0">
                <a:latin typeface="Arial" pitchFamily="34" charset="0"/>
                <a:ea typeface="Verdana" charset="0"/>
                <a:cs typeface="Arial" pitchFamily="34" charset="0"/>
              </a:rPr>
              <a:t> </a:t>
            </a:r>
            <a:r>
              <a:rPr lang="ru-RU" sz="11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1</a:t>
            </a:r>
            <a:r>
              <a:rPr lang="ru-RU" sz="1100" kern="1200" dirty="0" smtClean="0">
                <a:latin typeface="Arial" pitchFamily="34" charset="0"/>
                <a:ea typeface="Verdana" charset="0"/>
                <a:cs typeface="Arial" pitchFamily="34" charset="0"/>
              </a:rPr>
              <a:t> новое </a:t>
            </a:r>
            <a:r>
              <a:rPr lang="ru-RU" sz="11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ОПС</a:t>
            </a:r>
            <a:r>
              <a:rPr lang="ru-RU" sz="1100" kern="1200" dirty="0" smtClean="0">
                <a:latin typeface="Arial" pitchFamily="34" charset="0"/>
                <a:ea typeface="Verdana" charset="0"/>
                <a:cs typeface="Arial" pitchFamily="34" charset="0"/>
              </a:rPr>
              <a:t> в г. Таганроге</a:t>
            </a:r>
            <a:endParaRPr lang="ru-RU" sz="1100" kern="12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41645" y="2939467"/>
            <a:ext cx="4259053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1000"/>
            </a:lvl1pPr>
          </a:lstStyle>
          <a:p>
            <a:r>
              <a:rPr lang="ru-RU" sz="1100" b="1" kern="1200" dirty="0" smtClean="0">
                <a:latin typeface="Arial" pitchFamily="34" charset="0"/>
                <a:ea typeface="Verdana" charset="0"/>
                <a:cs typeface="Arial" pitchFamily="34" charset="0"/>
              </a:rPr>
              <a:t>приведены к полной доступности </a:t>
            </a:r>
            <a:r>
              <a:rPr lang="ru-RU" sz="1100" kern="1200" dirty="0" smtClean="0">
                <a:latin typeface="Arial" pitchFamily="34" charset="0"/>
                <a:ea typeface="Verdana" charset="0"/>
                <a:cs typeface="Arial" pitchFamily="34" charset="0"/>
              </a:rPr>
              <a:t>маломобильным группам </a:t>
            </a:r>
            <a:r>
              <a:rPr lang="ru-RU" sz="1100" dirty="0" smtClean="0">
                <a:latin typeface="Arial" pitchFamily="34" charset="0"/>
                <a:ea typeface="Verdana" charset="0"/>
                <a:cs typeface="Arial" pitchFamily="34" charset="0"/>
              </a:rPr>
              <a:t>населения </a:t>
            </a:r>
            <a:r>
              <a:rPr lang="ru-RU" sz="1100" b="1" dirty="0" smtClean="0">
                <a:latin typeface="Arial" pitchFamily="34" charset="0"/>
                <a:ea typeface="Verdana" charset="0"/>
                <a:cs typeface="Arial" pitchFamily="34" charset="0"/>
              </a:rPr>
              <a:t>13</a:t>
            </a:r>
            <a:r>
              <a:rPr lang="ru-RU" sz="1100" dirty="0" smtClean="0">
                <a:latin typeface="Arial" pitchFamily="34" charset="0"/>
                <a:ea typeface="Verdana" charset="0"/>
                <a:cs typeface="Arial" pitchFamily="34" charset="0"/>
              </a:rPr>
              <a:t> </a:t>
            </a:r>
            <a:r>
              <a:rPr lang="ru-RU" sz="1100" b="1" dirty="0" smtClean="0">
                <a:latin typeface="Arial" pitchFamily="34" charset="0"/>
                <a:ea typeface="Verdana" charset="0"/>
                <a:cs typeface="Arial" pitchFamily="34" charset="0"/>
              </a:rPr>
              <a:t>ОПС</a:t>
            </a:r>
            <a:endParaRPr lang="ru-RU" sz="1100" b="1" kern="1200" dirty="0" smtClean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bject 16"/>
          <p:cNvSpPr txBox="1">
            <a:spLocks noGrp="1"/>
          </p:cNvSpPr>
          <p:nvPr>
            <p:ph type="title"/>
          </p:nvPr>
        </p:nvSpPr>
        <p:spPr>
          <a:xfrm>
            <a:off x="-3887" y="705270"/>
            <a:ext cx="5128338" cy="2303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algn="ctr"/>
            <a:r>
              <a:rPr lang="ru-RU" sz="1550" b="1" dirty="0" smtClean="0">
                <a:latin typeface="Arial" pitchFamily="34" charset="0"/>
                <a:ea typeface="Verdana" charset="0"/>
                <a:cs typeface="Arial" pitchFamily="34" charset="0"/>
              </a:rPr>
              <a:t>ПОЧТОВАЯ ОТРАСЛЬ</a:t>
            </a:r>
            <a:endParaRPr lang="ru-RU" sz="1550" b="1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51673" y="1870013"/>
            <a:ext cx="44214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переданы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 федеральную собственность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17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объектов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ОПС,</a:t>
            </a:r>
          </a:p>
          <a:p>
            <a:r>
              <a:rPr lang="ru-RU" sz="1100" b="1" dirty="0" smtClean="0">
                <a:latin typeface="Arial" pitchFamily="34" charset="0"/>
                <a:ea typeface="Verdana" charset="0"/>
                <a:cs typeface="Arial" pitchFamily="34" charset="0"/>
              </a:rPr>
              <a:t>по </a:t>
            </a:r>
            <a:r>
              <a:rPr lang="ru-RU" sz="1100" b="1" dirty="0">
                <a:latin typeface="Arial" pitchFamily="34" charset="0"/>
                <a:ea typeface="Verdana" charset="0"/>
                <a:cs typeface="Arial" pitchFamily="34" charset="0"/>
              </a:rPr>
              <a:t>8 </a:t>
            </a:r>
            <a:r>
              <a:rPr lang="ru-RU" sz="1100" dirty="0">
                <a:latin typeface="Arial" pitchFamily="34" charset="0"/>
                <a:ea typeface="Verdana" charset="0"/>
                <a:cs typeface="Arial" pitchFamily="34" charset="0"/>
              </a:rPr>
              <a:t>объектам </a:t>
            </a:r>
            <a:r>
              <a:rPr lang="ru-RU" sz="1100" b="1" dirty="0">
                <a:latin typeface="Arial" pitchFamily="34" charset="0"/>
                <a:ea typeface="Verdana" charset="0"/>
                <a:cs typeface="Arial" pitchFamily="34" charset="0"/>
              </a:rPr>
              <a:t>ведутся работы </a:t>
            </a:r>
            <a:r>
              <a:rPr lang="ru-RU" sz="1100" dirty="0">
                <a:latin typeface="Arial" pitchFamily="34" charset="0"/>
                <a:ea typeface="Verdana" charset="0"/>
                <a:cs typeface="Arial" pitchFamily="34" charset="0"/>
              </a:rPr>
              <a:t>по кадастровому </a:t>
            </a:r>
            <a:r>
              <a:rPr lang="ru-RU" sz="1100" dirty="0" smtClean="0">
                <a:latin typeface="Arial" pitchFamily="34" charset="0"/>
                <a:ea typeface="Verdana" charset="0"/>
                <a:cs typeface="Arial" pitchFamily="34" charset="0"/>
              </a:rPr>
              <a:t>учету</a:t>
            </a:r>
            <a:endParaRPr lang="ru-RU" sz="1100" dirty="0">
              <a:latin typeface="Arial" pitchFamily="34" charset="0"/>
              <a:ea typeface="Verdana" charset="0"/>
              <a:cs typeface="Arial" pitchFamily="34" charset="0"/>
            </a:endParaRPr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4427192" y="1964556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686302" y="2496024"/>
            <a:ext cx="404838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осуществлены ремонтные работы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 7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ОПС</a:t>
            </a:r>
          </a:p>
        </p:txBody>
      </p:sp>
      <p:sp>
        <p:nvSpPr>
          <p:cNvPr id="55" name="Равнобедренный треугольник 54"/>
          <p:cNvSpPr/>
          <p:nvPr/>
        </p:nvSpPr>
        <p:spPr>
          <a:xfrm>
            <a:off x="4420368" y="2517689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Равнобедренный треугольник 55"/>
          <p:cNvSpPr/>
          <p:nvPr/>
        </p:nvSpPr>
        <p:spPr>
          <a:xfrm>
            <a:off x="4447825" y="3029878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Равнобедренный треугольник 56"/>
          <p:cNvSpPr/>
          <p:nvPr/>
        </p:nvSpPr>
        <p:spPr>
          <a:xfrm>
            <a:off x="4439888" y="3567315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94141" l="0" r="100000">
                        <a14:foregroundMark x1="21289" y1="51172" x2="21289" y2="51172"/>
                        <a14:foregroundMark x1="54492" y1="68555" x2="54492" y2="68555"/>
                        <a14:foregroundMark x1="84180" y1="51563" x2="84180" y2="51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48" t="22289" r="6882" b="22122"/>
          <a:stretch/>
        </p:blipFill>
        <p:spPr>
          <a:xfrm>
            <a:off x="61610" y="64869"/>
            <a:ext cx="587399" cy="37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4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" y="-61"/>
            <a:ext cx="9137921" cy="5143500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-3889" y="581891"/>
            <a:ext cx="5241711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13007" y="674749"/>
            <a:ext cx="5207922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ГЕОИНФОРМАЦИОННЫЕ ТЕХНОЛОГИИ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472770" y="1984205"/>
            <a:ext cx="44426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проведен редизайн, расширены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функциональные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 возможности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открытой части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ГИС РО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мобильных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приложений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461335" y="1417832"/>
            <a:ext cx="405982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создан геопортал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Ростовской области</a:t>
            </a:r>
            <a:endParaRPr lang="ru-RU" sz="10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>
            <a:off x="4206837" y="2064536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Равнобедренный треугольник 39"/>
          <p:cNvSpPr/>
          <p:nvPr/>
        </p:nvSpPr>
        <p:spPr>
          <a:xfrm>
            <a:off x="4196040" y="1442062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472770" y="3269706"/>
            <a:ext cx="424132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взаимодействие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со школьными центрами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космических услуг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(викторина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конкурс, День ГИС)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461336" y="2639517"/>
            <a:ext cx="4061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выполнено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обновление цифровой карты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покрывающей территорию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195 населенных пунктов</a:t>
            </a:r>
            <a:endParaRPr lang="ru-RU" sz="10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Равнобедренный треугольник 42"/>
          <p:cNvSpPr/>
          <p:nvPr/>
        </p:nvSpPr>
        <p:spPr>
          <a:xfrm>
            <a:off x="4206837" y="3393181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Равнобедренный треугольник 45"/>
          <p:cNvSpPr/>
          <p:nvPr/>
        </p:nvSpPr>
        <p:spPr>
          <a:xfrm>
            <a:off x="4206837" y="2739975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474982" y="4005798"/>
            <a:ext cx="444734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организованы и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проведены курсы повышения квалификации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по программе «Основы геоинформационных технологий»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Равнобедренный треугольник 49"/>
          <p:cNvSpPr/>
          <p:nvPr/>
        </p:nvSpPr>
        <p:spPr>
          <a:xfrm>
            <a:off x="4220485" y="4076760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50400" y="1154370"/>
            <a:ext cx="3071054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 hangingPunct="0">
              <a:lnSpc>
                <a:spcPct val="90000"/>
              </a:lnSpc>
            </a:pPr>
            <a:r>
              <a:rPr lang="ru-RU" sz="1400" b="1" kern="0" dirty="0" smtClean="0">
                <a:latin typeface="Arial"/>
                <a:cs typeface="Arial"/>
                <a:sym typeface="Arial"/>
              </a:rPr>
              <a:t>Геопортал Ростовской области</a:t>
            </a:r>
            <a:endParaRPr lang="ru-RU" sz="1400" b="1" kern="0" dirty="0">
              <a:latin typeface="Arial"/>
              <a:cs typeface="Arial"/>
              <a:sym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2" y="31051"/>
            <a:ext cx="548655" cy="5486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06" y="3521188"/>
            <a:ext cx="1954265" cy="1554529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436159" y="3234767"/>
            <a:ext cx="2728452" cy="28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 hangingPunct="0">
              <a:lnSpc>
                <a:spcPct val="90000"/>
              </a:lnSpc>
            </a:pPr>
            <a:r>
              <a:rPr lang="ru-RU" sz="1400" b="1" kern="0" dirty="0" smtClean="0">
                <a:latin typeface="Arial"/>
                <a:cs typeface="Arial"/>
                <a:sym typeface="Arial"/>
              </a:rPr>
              <a:t>Открытая часть ГИС РО</a:t>
            </a:r>
            <a:endParaRPr lang="ru-RU" sz="1400" b="1" kern="0" dirty="0">
              <a:latin typeface="Arial"/>
              <a:cs typeface="Arial"/>
              <a:sym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00" y="1466409"/>
            <a:ext cx="1959371" cy="1558590"/>
          </a:xfrm>
          <a:prstGeom prst="rect">
            <a:avLst/>
          </a:prstGeom>
        </p:spPr>
      </p:pic>
      <p:sp>
        <p:nvSpPr>
          <p:cNvPr id="21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14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79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" y="-61"/>
            <a:ext cx="9137921" cy="5143500"/>
          </a:xfrm>
          <a:prstGeom prst="rect">
            <a:avLst/>
          </a:prstGeom>
        </p:spPr>
      </p:pic>
      <p:graphicFrame>
        <p:nvGraphicFramePr>
          <p:cNvPr id="54" name="Диаграмма 53"/>
          <p:cNvGraphicFramePr/>
          <p:nvPr>
            <p:extLst>
              <p:ext uri="{D42A27DB-BD31-4B8C-83A1-F6EECF244321}">
                <p14:modId xmlns:p14="http://schemas.microsoft.com/office/powerpoint/2010/main" val="133164189"/>
              </p:ext>
            </p:extLst>
          </p:nvPr>
        </p:nvGraphicFramePr>
        <p:xfrm>
          <a:off x="40814" y="1847018"/>
          <a:ext cx="3048166" cy="1819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-3888" y="581891"/>
            <a:ext cx="5995256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0" y="674749"/>
            <a:ext cx="5991368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МОДЕРНИЗАЦИЯ ИТ-ИНФРАСТРУКТУРЫ ОИВ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12" descr="C:\Users\taldykina_ei\Desktop\Работа\Презентации\2018-05-23_Доклад на Стратегию\Рисунки\IT-Free-PNG-Imag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" y="61074"/>
            <a:ext cx="482358" cy="4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446" y="4083756"/>
            <a:ext cx="1665379" cy="936776"/>
          </a:xfrm>
          <a:prstGeom prst="rect">
            <a:avLst/>
          </a:prstGeom>
          <a:effectLst>
            <a:outerShdw blurRad="139700" dist="50800" dir="9600000" sx="103000" sy="103000" algn="ctr" rotWithShape="0">
              <a:srgbClr val="000000">
                <a:alpha val="34000"/>
              </a:srgbClr>
            </a:outerShdw>
            <a:softEdge rad="381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797" y="4083756"/>
            <a:ext cx="1638567" cy="950566"/>
          </a:xfrm>
          <a:prstGeom prst="rect">
            <a:avLst/>
          </a:prstGeom>
          <a:effectLst>
            <a:outerShdw blurRad="139700" dist="50800" dir="9600000" sx="103000" sy="103000" algn="ctr" rotWithShape="0">
              <a:srgbClr val="000000">
                <a:alpha val="34000"/>
              </a:srgbClr>
            </a:outerShdw>
            <a:softEdge rad="38100"/>
          </a:effectLst>
        </p:spPr>
      </p:pic>
      <p:sp>
        <p:nvSpPr>
          <p:cNvPr id="45" name="object 16"/>
          <p:cNvSpPr txBox="1">
            <a:spLocks/>
          </p:cNvSpPr>
          <p:nvPr/>
        </p:nvSpPr>
        <p:spPr>
          <a:xfrm>
            <a:off x="592563" y="3228669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64328" y="1294933"/>
            <a:ext cx="4815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СУММАРНАЯ ЕМКОСТЬ СЕТЕВЫХ ПОРТОВ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НА БАЗЕ ВНОВЬ МОДЕРНИЗИРОВАННОГО ОТЕЧЕСТВЕННОГО ОБОРУДОВАНИЯ В ОИВ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9" name="Диаграмма 48"/>
          <p:cNvGraphicFramePr/>
          <p:nvPr>
            <p:extLst>
              <p:ext uri="{D42A27DB-BD31-4B8C-83A1-F6EECF244321}">
                <p14:modId xmlns:p14="http://schemas.microsoft.com/office/powerpoint/2010/main" val="1651012570"/>
              </p:ext>
            </p:extLst>
          </p:nvPr>
        </p:nvGraphicFramePr>
        <p:xfrm>
          <a:off x="4573519" y="2322836"/>
          <a:ext cx="4196687" cy="1385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0" name="object 16"/>
          <p:cNvSpPr txBox="1">
            <a:spLocks/>
          </p:cNvSpPr>
          <p:nvPr/>
        </p:nvSpPr>
        <p:spPr>
          <a:xfrm>
            <a:off x="5441883" y="2755474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2168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object 16"/>
          <p:cNvSpPr txBox="1">
            <a:spLocks/>
          </p:cNvSpPr>
          <p:nvPr/>
        </p:nvSpPr>
        <p:spPr>
          <a:xfrm>
            <a:off x="6566364" y="2335473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5076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object 16"/>
          <p:cNvSpPr txBox="1">
            <a:spLocks/>
          </p:cNvSpPr>
          <p:nvPr/>
        </p:nvSpPr>
        <p:spPr>
          <a:xfrm>
            <a:off x="7816741" y="2241465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5556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67972" y="4333624"/>
            <a:ext cx="1405547" cy="6029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6" name="Группа 5"/>
          <p:cNvGrpSpPr/>
          <p:nvPr/>
        </p:nvGrpSpPr>
        <p:grpSpPr>
          <a:xfrm>
            <a:off x="262655" y="3749320"/>
            <a:ext cx="3536125" cy="285724"/>
            <a:chOff x="5338692" y="4502505"/>
            <a:chExt cx="3319745" cy="285724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5338692" y="4533693"/>
              <a:ext cx="228600" cy="227268"/>
            </a:xfrm>
            <a:prstGeom prst="rect">
              <a:avLst/>
            </a:prstGeom>
            <a:solidFill>
              <a:srgbClr val="FF801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object 16"/>
            <p:cNvSpPr txBox="1">
              <a:spLocks/>
            </p:cNvSpPr>
            <p:nvPr/>
          </p:nvSpPr>
          <p:spPr>
            <a:xfrm>
              <a:off x="5642313" y="4502505"/>
              <a:ext cx="3016124" cy="285724"/>
            </a:xfrm>
            <a:prstGeom prst="rect">
              <a:avLst/>
            </a:prstGeom>
          </p:spPr>
          <p:txBody>
            <a:bodyPr vert="horz" wrap="square" lIns="0" tIns="8641" rIns="0" bIns="0" rtlCol="0" anchor="ctr">
              <a:sp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ru-RU" sz="1000" dirty="0">
                  <a:latin typeface="Arial" pitchFamily="34" charset="0"/>
                  <a:cs typeface="Arial" pitchFamily="34" charset="0"/>
                </a:rPr>
                <a:t>к</a:t>
              </a:r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оличество запланированных</a:t>
              </a:r>
            </a:p>
            <a:p>
              <a:pPr algn="just"/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к модернизации </a:t>
              </a:r>
              <a:r>
                <a:rPr lang="ru-RU" sz="1000" dirty="0">
                  <a:latin typeface="Arial" pitchFamily="34" charset="0"/>
                  <a:cs typeface="Arial" pitchFamily="34" charset="0"/>
                </a:rPr>
                <a:t>ОИВ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62871" y="4119049"/>
            <a:ext cx="2731209" cy="227268"/>
            <a:chOff x="5338908" y="4872234"/>
            <a:chExt cx="2731209" cy="227268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5338908" y="4872234"/>
              <a:ext cx="228600" cy="227268"/>
            </a:xfrm>
            <a:prstGeom prst="rect">
              <a:avLst/>
            </a:prstGeom>
            <a:solidFill>
              <a:srgbClr val="27819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" name="object 16"/>
            <p:cNvSpPr txBox="1">
              <a:spLocks/>
            </p:cNvSpPr>
            <p:nvPr/>
          </p:nvSpPr>
          <p:spPr>
            <a:xfrm>
              <a:off x="5662103" y="4904164"/>
              <a:ext cx="2408014" cy="147225"/>
            </a:xfrm>
            <a:prstGeom prst="rect">
              <a:avLst/>
            </a:prstGeom>
          </p:spPr>
          <p:txBody>
            <a:bodyPr vert="horz" wrap="square" lIns="0" tIns="8641" rIns="0" bIns="0" rtlCol="0" anchor="ctr">
              <a:sp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количество </a:t>
              </a:r>
              <a:r>
                <a:rPr lang="ru-RU" sz="1000" dirty="0">
                  <a:latin typeface="Arial" pitchFamily="34" charset="0"/>
                  <a:cs typeface="Arial" pitchFamily="34" charset="0"/>
                </a:rPr>
                <a:t>модернизированных ОИВ</a:t>
              </a:r>
            </a:p>
          </p:txBody>
        </p:sp>
      </p:grpSp>
      <p:sp>
        <p:nvSpPr>
          <p:cNvPr id="30" name="object 16"/>
          <p:cNvSpPr txBox="1">
            <a:spLocks/>
          </p:cNvSpPr>
          <p:nvPr/>
        </p:nvSpPr>
        <p:spPr>
          <a:xfrm>
            <a:off x="1420068" y="2236044"/>
            <a:ext cx="351059" cy="1749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21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16"/>
          <p:cNvSpPr txBox="1">
            <a:spLocks/>
          </p:cNvSpPr>
          <p:nvPr/>
        </p:nvSpPr>
        <p:spPr>
          <a:xfrm>
            <a:off x="2309902" y="1931034"/>
            <a:ext cx="351059" cy="1749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25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599" y="1288815"/>
            <a:ext cx="3015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КОЛИЧЕСТВО ЗАПЛАНИРОВАННЫХ К МОДЕРНИЗАЦИИ ОИВ</a:t>
            </a:r>
          </a:p>
        </p:txBody>
      </p:sp>
      <p:sp>
        <p:nvSpPr>
          <p:cNvPr id="29" name="object 16"/>
          <p:cNvSpPr txBox="1">
            <a:spLocks/>
          </p:cNvSpPr>
          <p:nvPr/>
        </p:nvSpPr>
        <p:spPr>
          <a:xfrm>
            <a:off x="1445838" y="3199562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object 16"/>
          <p:cNvSpPr txBox="1">
            <a:spLocks/>
          </p:cNvSpPr>
          <p:nvPr/>
        </p:nvSpPr>
        <p:spPr>
          <a:xfrm>
            <a:off x="2309902" y="2817958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21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object 16"/>
          <p:cNvSpPr txBox="1">
            <a:spLocks/>
          </p:cNvSpPr>
          <p:nvPr/>
        </p:nvSpPr>
        <p:spPr>
          <a:xfrm>
            <a:off x="1448021" y="2768179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15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object 16"/>
          <p:cNvSpPr txBox="1">
            <a:spLocks/>
          </p:cNvSpPr>
          <p:nvPr/>
        </p:nvSpPr>
        <p:spPr>
          <a:xfrm>
            <a:off x="2324684" y="2192109"/>
            <a:ext cx="35105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7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6" y="0"/>
            <a:ext cx="9137921" cy="51435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-3889" y="581891"/>
            <a:ext cx="6131733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object 16"/>
          <p:cNvSpPr txBox="1">
            <a:spLocks/>
          </p:cNvSpPr>
          <p:nvPr/>
        </p:nvSpPr>
        <p:spPr>
          <a:xfrm>
            <a:off x="673333" y="4466369"/>
            <a:ext cx="7865326" cy="28572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lnSpc>
                <a:spcPct val="150000"/>
              </a:lnSpc>
              <a:spcBef>
                <a:spcPts val="68"/>
              </a:spcBef>
            </a:pP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 2024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году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 государственную облачную платформу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будет переведено 100% ОИВ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bject 16"/>
          <p:cNvSpPr txBox="1">
            <a:spLocks noGrp="1"/>
          </p:cNvSpPr>
          <p:nvPr>
            <p:ph type="title"/>
          </p:nvPr>
        </p:nvSpPr>
        <p:spPr>
          <a:xfrm>
            <a:off x="2975" y="674749"/>
            <a:ext cx="6124870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ГОСУДАРСТВЕННАЯ ОБЛАЧНАЯ ПЛАТФОРМА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3" descr="C:\Users\taldykina_ei\Desktop\Работа\Презентации\2018-08-01_Цифровая экономика конференция\cropped-Logo_nauka2020_tem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6" y="58522"/>
            <a:ext cx="454644" cy="45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16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r="14876"/>
          <a:stretch/>
        </p:blipFill>
        <p:spPr>
          <a:xfrm>
            <a:off x="250907" y="1267984"/>
            <a:ext cx="3152632" cy="2849751"/>
          </a:xfrm>
          <a:prstGeom prst="rect">
            <a:avLst/>
          </a:prstGeom>
        </p:spPr>
      </p:pic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2794860500"/>
              </p:ext>
            </p:extLst>
          </p:nvPr>
        </p:nvGraphicFramePr>
        <p:xfrm>
          <a:off x="4097842" y="1528853"/>
          <a:ext cx="3924300" cy="2363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4" name="object 16"/>
          <p:cNvSpPr txBox="1">
            <a:spLocks/>
          </p:cNvSpPr>
          <p:nvPr/>
        </p:nvSpPr>
        <p:spPr>
          <a:xfrm>
            <a:off x="4278119" y="2749265"/>
            <a:ext cx="652221" cy="29957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3 тестовое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object 16"/>
          <p:cNvSpPr txBox="1">
            <a:spLocks/>
          </p:cNvSpPr>
          <p:nvPr/>
        </p:nvSpPr>
        <p:spPr>
          <a:xfrm>
            <a:off x="5336086" y="3107445"/>
            <a:ext cx="345082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object 16"/>
          <p:cNvSpPr txBox="1">
            <a:spLocks/>
          </p:cNvSpPr>
          <p:nvPr/>
        </p:nvSpPr>
        <p:spPr>
          <a:xfrm>
            <a:off x="7204147" y="2719244"/>
            <a:ext cx="345082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20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object 16"/>
          <p:cNvSpPr txBox="1">
            <a:spLocks/>
          </p:cNvSpPr>
          <p:nvPr/>
        </p:nvSpPr>
        <p:spPr>
          <a:xfrm>
            <a:off x="5336086" y="2804179"/>
            <a:ext cx="345082" cy="170308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object 16"/>
          <p:cNvSpPr txBox="1">
            <a:spLocks/>
          </p:cNvSpPr>
          <p:nvPr/>
        </p:nvSpPr>
        <p:spPr>
          <a:xfrm>
            <a:off x="6235637" y="2326687"/>
            <a:ext cx="345082" cy="170308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12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object 16"/>
          <p:cNvSpPr txBox="1">
            <a:spLocks/>
          </p:cNvSpPr>
          <p:nvPr/>
        </p:nvSpPr>
        <p:spPr>
          <a:xfrm>
            <a:off x="7156380" y="1897414"/>
            <a:ext cx="345082" cy="170308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8640" algn="ctr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11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10084" y="1163559"/>
            <a:ext cx="3898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КОЛИЧЕСТВО ОИВ, ПЕРЕВЕДЕННЫХ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 ГОСУДАРСТВЕННУЮ ОБЛАЧНУЮ ПЛАТФОРМУ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4026089" y="3728941"/>
            <a:ext cx="4082184" cy="227268"/>
            <a:chOff x="5338692" y="4560989"/>
            <a:chExt cx="3319745" cy="227268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5338692" y="4560989"/>
              <a:ext cx="228600" cy="227268"/>
            </a:xfrm>
            <a:prstGeom prst="rect">
              <a:avLst/>
            </a:prstGeom>
            <a:solidFill>
              <a:srgbClr val="FF801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object 16"/>
            <p:cNvSpPr txBox="1">
              <a:spLocks/>
            </p:cNvSpPr>
            <p:nvPr/>
          </p:nvSpPr>
          <p:spPr>
            <a:xfrm>
              <a:off x="5642313" y="4599050"/>
              <a:ext cx="3016124" cy="147225"/>
            </a:xfrm>
            <a:prstGeom prst="rect">
              <a:avLst/>
            </a:prstGeom>
          </p:spPr>
          <p:txBody>
            <a:bodyPr vert="horz" wrap="square" lIns="0" tIns="8641" rIns="0" bIns="0" rtlCol="0" anchor="ctr">
              <a:sp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3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ОИВ, </a:t>
              </a:r>
              <a:r>
                <a:rPr lang="ru-RU" sz="1000" dirty="0">
                  <a:latin typeface="Arial" pitchFamily="34" charset="0"/>
                  <a:cs typeface="Arial" pitchFamily="34" charset="0"/>
                </a:rPr>
                <a:t>планируемые к переводу в облачную </a:t>
              </a:r>
              <a:r>
                <a:rPr lang="ru-RU" sz="1000" dirty="0" smtClean="0">
                  <a:latin typeface="Arial" pitchFamily="34" charset="0"/>
                  <a:cs typeface="Arial" pitchFamily="34" charset="0"/>
                </a:rPr>
                <a:t>платформу</a:t>
              </a:r>
              <a:endParaRPr lang="ru-RU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4026306" y="4040186"/>
            <a:ext cx="280886" cy="227268"/>
          </a:xfrm>
          <a:prstGeom prst="rect">
            <a:avLst/>
          </a:prstGeom>
          <a:solidFill>
            <a:srgbClr val="27819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object 16"/>
          <p:cNvSpPr txBox="1">
            <a:spLocks/>
          </p:cNvSpPr>
          <p:nvPr/>
        </p:nvSpPr>
        <p:spPr>
          <a:xfrm>
            <a:off x="4399442" y="4079438"/>
            <a:ext cx="3464154" cy="1472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ОИВ, переведенные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в облачную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платформу</a:t>
            </a:r>
            <a:endParaRPr lang="ru-RU" sz="8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228602" y="4421763"/>
            <a:ext cx="8639175" cy="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28600" y="4847938"/>
            <a:ext cx="8640000" cy="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94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8" y="0"/>
            <a:ext cx="9137921" cy="51435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0" y="673200"/>
            <a:ext cx="5124450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МОДЕРНИЗАЦИЯ КСТС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764996" y="1606943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3" name="object 16"/>
          <p:cNvSpPr txBox="1">
            <a:spLocks/>
          </p:cNvSpPr>
          <p:nvPr/>
        </p:nvSpPr>
        <p:spPr>
          <a:xfrm>
            <a:off x="5097025" y="1565617"/>
            <a:ext cx="3656450" cy="31342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АПКШ «Континент» использует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отечественные ГОСТ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крипто-алгоритмы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764996" y="2196475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5" name="object 16"/>
          <p:cNvSpPr txBox="1">
            <a:spLocks/>
          </p:cNvSpPr>
          <p:nvPr/>
        </p:nvSpPr>
        <p:spPr>
          <a:xfrm>
            <a:off x="5097024" y="2238148"/>
            <a:ext cx="3806913" cy="16107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b="1" dirty="0">
                <a:latin typeface="Arial" pitchFamily="34" charset="0"/>
                <a:cs typeface="Arial" pitchFamily="34" charset="0"/>
              </a:rPr>
              <a:t>автоматическое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переключение на резервную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линию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4764996" y="2912253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7" name="object 16"/>
          <p:cNvSpPr txBox="1">
            <a:spLocks/>
          </p:cNvSpPr>
          <p:nvPr/>
        </p:nvSpPr>
        <p:spPr>
          <a:xfrm>
            <a:off x="5097025" y="2808707"/>
            <a:ext cx="3806912" cy="46577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во всех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ОИВ и МО Ростовской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области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настроен кластер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включающий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в себя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оборудование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двух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различных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производителей</a:t>
            </a:r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4764996" y="3707956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9" name="object 16"/>
          <p:cNvSpPr txBox="1">
            <a:spLocks/>
          </p:cNvSpPr>
          <p:nvPr/>
        </p:nvSpPr>
        <p:spPr>
          <a:xfrm>
            <a:off x="5097025" y="3604928"/>
            <a:ext cx="3806913" cy="464748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организовано проведение </a:t>
            </a:r>
            <a:r>
              <a:rPr lang="ru-RU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ВКС </a:t>
            </a: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Губернатора </a:t>
            </a:r>
            <a:r>
              <a:rPr lang="ru-RU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Ростовской области с </a:t>
            </a: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главами муниципальных </a:t>
            </a:r>
            <a:r>
              <a:rPr lang="ru-RU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образований</a:t>
            </a:r>
          </a:p>
          <a:p>
            <a:pPr marL="8640">
              <a:spcBef>
                <a:spcPts val="68"/>
              </a:spcBef>
            </a:pP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защищенному (шифрованному) каналу связи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bject 16"/>
          <p:cNvSpPr txBox="1">
            <a:spLocks/>
          </p:cNvSpPr>
          <p:nvPr/>
        </p:nvSpPr>
        <p:spPr>
          <a:xfrm>
            <a:off x="922384" y="4442131"/>
            <a:ext cx="6865422" cy="28572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lnSpc>
                <a:spcPct val="150000"/>
              </a:lnSpc>
              <a:spcBef>
                <a:spcPts val="68"/>
              </a:spcBef>
            </a:pPr>
            <a:r>
              <a:rPr lang="ru-RU" sz="1200" b="1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2020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году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организован кластер корпоративной сети телекоммуникационной связи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Users\taldykina_ei\Desktop\Работа\Презентации\2020-01-20_Итоговый доклад министру\безопасность-png-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88" y="-16663"/>
            <a:ext cx="605869" cy="60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17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1245" y="16225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47533" y="156561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641375"/>
              </p:ext>
            </p:extLst>
          </p:nvPr>
        </p:nvGraphicFramePr>
        <p:xfrm>
          <a:off x="226879" y="1321572"/>
          <a:ext cx="3735210" cy="2670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" r:id="rId6" imgW="3407374" imgH="2196491" progId="Visio.Drawing.11">
                  <p:embed/>
                </p:oleObj>
              </mc:Choice>
              <mc:Fallback>
                <p:oleObj r:id="rId6" imgW="3407374" imgH="2196491" progId="Visio.Drawing.11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79" y="1321572"/>
                        <a:ext cx="3735210" cy="267020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Прямая соединительная линия 24"/>
          <p:cNvCxnSpPr/>
          <p:nvPr/>
        </p:nvCxnSpPr>
        <p:spPr>
          <a:xfrm>
            <a:off x="228602" y="4387643"/>
            <a:ext cx="8639175" cy="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28600" y="4813818"/>
            <a:ext cx="8640000" cy="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245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5" y="-6936"/>
            <a:ext cx="9137921" cy="51435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-3889" y="581891"/>
            <a:ext cx="6302331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851929" y="668271"/>
            <a:ext cx="5458391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РАЗВИТИЕ ЭЛЕКТРОННОЙ ПРИЕМНОЙ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8" name="Диаграмма 37"/>
          <p:cNvGraphicFramePr/>
          <p:nvPr>
            <p:extLst>
              <p:ext uri="{D42A27DB-BD31-4B8C-83A1-F6EECF244321}">
                <p14:modId xmlns:p14="http://schemas.microsoft.com/office/powerpoint/2010/main" val="591431108"/>
              </p:ext>
            </p:extLst>
          </p:nvPr>
        </p:nvGraphicFramePr>
        <p:xfrm>
          <a:off x="5666278" y="1480656"/>
          <a:ext cx="3134822" cy="1803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18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7" descr="C:\Users\taldykina_ei\Desktop\1x\laptop_PNG589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60" y="1257252"/>
            <a:ext cx="2925598" cy="222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Gareginyan\Downloads\vk_2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299" y="2239516"/>
            <a:ext cx="731362" cy="73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736" y="1131308"/>
            <a:ext cx="1353770" cy="693454"/>
          </a:xfrm>
          <a:prstGeom prst="rect">
            <a:avLst/>
          </a:prstGeom>
        </p:spPr>
      </p:pic>
      <p:pic>
        <p:nvPicPr>
          <p:cNvPr id="27" name="Picture 2" descr="C:\Users\Gareginyan\Downloads\appstore_icon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288" y="1803692"/>
            <a:ext cx="1220666" cy="35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5257" y="1332799"/>
            <a:ext cx="2758909" cy="1569898"/>
          </a:xfrm>
          <a:prstGeom prst="rect">
            <a:avLst/>
          </a:prstGeom>
        </p:spPr>
      </p:pic>
      <p:pic>
        <p:nvPicPr>
          <p:cNvPr id="30" name="Picture 18" descr="C:\Users\taldykina_ei\Desktop\1x\tablet-png-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69" y="2069037"/>
            <a:ext cx="960895" cy="141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7986" y="2203606"/>
            <a:ext cx="858330" cy="1160595"/>
          </a:xfrm>
          <a:prstGeom prst="rect">
            <a:avLst/>
          </a:prstGeom>
        </p:spPr>
      </p:pic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1776770835"/>
              </p:ext>
            </p:extLst>
          </p:nvPr>
        </p:nvGraphicFramePr>
        <p:xfrm>
          <a:off x="5732830" y="1441531"/>
          <a:ext cx="2763454" cy="1625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412276" y="1194299"/>
            <a:ext cx="3660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КОЛИЧЕСТВО ПОСТУПИВШИХ ОБРАЩЕНИЙ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Равнобедренный треугольник 34"/>
          <p:cNvSpPr/>
          <p:nvPr/>
        </p:nvSpPr>
        <p:spPr>
          <a:xfrm rot="10800000" flipV="1">
            <a:off x="252679" y="3853680"/>
            <a:ext cx="213318" cy="205222"/>
          </a:xfrm>
          <a:prstGeom prst="triangle">
            <a:avLst>
              <a:gd name="adj" fmla="val 52646"/>
            </a:avLst>
          </a:prstGeom>
          <a:solidFill>
            <a:srgbClr val="F68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Равнобедренный треугольник 35"/>
          <p:cNvSpPr/>
          <p:nvPr/>
        </p:nvSpPr>
        <p:spPr>
          <a:xfrm rot="10800000" flipV="1">
            <a:off x="252679" y="4291061"/>
            <a:ext cx="213318" cy="205222"/>
          </a:xfrm>
          <a:prstGeom prst="triangle">
            <a:avLst>
              <a:gd name="adj" fmla="val 52646"/>
            </a:avLst>
          </a:prstGeom>
          <a:solidFill>
            <a:srgbClr val="517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Равнобедренный треугольник 36"/>
          <p:cNvSpPr/>
          <p:nvPr/>
        </p:nvSpPr>
        <p:spPr>
          <a:xfrm rot="10800000" flipV="1">
            <a:off x="266748" y="4719734"/>
            <a:ext cx="213318" cy="205222"/>
          </a:xfrm>
          <a:prstGeom prst="triangle">
            <a:avLst>
              <a:gd name="adj" fmla="val 52646"/>
            </a:avLst>
          </a:prstGeom>
          <a:solidFill>
            <a:srgbClr val="BCD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544754" y="3832310"/>
            <a:ext cx="4242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повышение </a:t>
            </a:r>
            <a:r>
              <a:rPr lang="ru-RU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открытости </a:t>
            </a: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власти перед 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жителями региона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44754" y="4178824"/>
            <a:ext cx="3743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информированность</a:t>
            </a: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граждан </a:t>
            </a:r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 процессе</a:t>
            </a:r>
          </a:p>
          <a:p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рассмотрения 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обращения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44755" y="4623540"/>
            <a:ext cx="30822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возможность </a:t>
            </a:r>
            <a:r>
              <a:rPr lang="ru-RU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подачи </a:t>
            </a: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обращения</a:t>
            </a:r>
          </a:p>
          <a:p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использованием </a:t>
            </a:r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мобильных устройств</a:t>
            </a:r>
            <a:endParaRPr lang="ru-RU" sz="11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Диаграмма 52"/>
          <p:cNvGraphicFramePr/>
          <p:nvPr>
            <p:extLst>
              <p:ext uri="{D42A27DB-BD31-4B8C-83A1-F6EECF244321}">
                <p14:modId xmlns:p14="http://schemas.microsoft.com/office/powerpoint/2010/main" val="339034664"/>
              </p:ext>
            </p:extLst>
          </p:nvPr>
        </p:nvGraphicFramePr>
        <p:xfrm>
          <a:off x="5732830" y="3539914"/>
          <a:ext cx="2791299" cy="1383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5732830" y="3262915"/>
            <a:ext cx="31971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ОБРАЩЕНИЯ В РАЗРЕЗЕ АДРЕСАТОВ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12" descr="C:\Users\taldykina_ei\Desktop\Работа\Презентации\2018-05-23_Доклад на Стратегию\Рисунки\IT-Free-PNG-Image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" y="61074"/>
            <a:ext cx="482358" cy="4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4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" y="4511"/>
            <a:ext cx="9137921" cy="5143500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3889" y="581891"/>
            <a:ext cx="6711763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2" descr="C:\Users\taldykina_ei\Desktop\Работа\Презентации\2018-05-23_Доклад на Стратегию\Рисунки\IT-Free-PNG-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" y="61074"/>
            <a:ext cx="482358" cy="4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66540" y="1789912"/>
            <a:ext cx="3057729" cy="2373879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" t="963" r="758"/>
          <a:stretch/>
        </p:blipFill>
        <p:spPr bwMode="auto">
          <a:xfrm>
            <a:off x="927215" y="1944806"/>
            <a:ext cx="2722729" cy="158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5251397" y="1789911"/>
            <a:ext cx="3057729" cy="2373879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" r="908"/>
          <a:stretch/>
        </p:blipFill>
        <p:spPr bwMode="auto">
          <a:xfrm>
            <a:off x="5418161" y="1944563"/>
            <a:ext cx="2722728" cy="1590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1389" y="1188456"/>
            <a:ext cx="4129911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 hangingPunct="0">
              <a:lnSpc>
                <a:spcPct val="90000"/>
              </a:lnSpc>
            </a:pPr>
            <a:r>
              <a:rPr lang="ru-RU" sz="1400" b="1" kern="0" dirty="0">
                <a:latin typeface="Arial"/>
                <a:cs typeface="Arial"/>
                <a:sym typeface="Arial"/>
              </a:rPr>
              <a:t>Аналитические </a:t>
            </a:r>
            <a:r>
              <a:rPr lang="ru-RU" sz="1400" b="1" kern="0" dirty="0" smtClean="0">
                <a:latin typeface="Arial"/>
                <a:cs typeface="Arial"/>
                <a:sym typeface="Arial"/>
              </a:rPr>
              <a:t>диаграммы</a:t>
            </a:r>
          </a:p>
          <a:p>
            <a:pPr lvl="0" algn="ctr" defTabSz="685800" hangingPunct="0">
              <a:lnSpc>
                <a:spcPct val="90000"/>
              </a:lnSpc>
            </a:pPr>
            <a:r>
              <a:rPr lang="ru-RU" sz="1400" b="1" kern="0" dirty="0" smtClean="0">
                <a:latin typeface="Arial"/>
                <a:cs typeface="Arial"/>
                <a:sym typeface="Arial"/>
              </a:rPr>
              <a:t>в СЭД «Дело»</a:t>
            </a:r>
            <a:endParaRPr lang="ru-RU" sz="1400" b="1" kern="0" dirty="0">
              <a:latin typeface="Arial"/>
              <a:cs typeface="Arial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702" y="4294880"/>
            <a:ext cx="4187286" cy="54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 hangingPunct="0">
              <a:lnSpc>
                <a:spcPct val="90000"/>
              </a:lnSpc>
            </a:pPr>
            <a:r>
              <a:rPr lang="ru-RU" sz="1100" b="1" dirty="0">
                <a:latin typeface="Arial" pitchFamily="34" charset="0"/>
                <a:ea typeface="+mj-ea"/>
                <a:cs typeface="Arial" pitchFamily="34" charset="0"/>
                <a:sym typeface="Arial"/>
              </a:rPr>
              <a:t>Предусмотрено визуальное отображение </a:t>
            </a:r>
            <a:r>
              <a:rPr lang="ru-RU" sz="1100" dirty="0">
                <a:latin typeface="Arial" pitchFamily="34" charset="0"/>
                <a:ea typeface="+mj-ea"/>
                <a:cs typeface="Arial" pitchFamily="34" charset="0"/>
                <a:sym typeface="Arial"/>
              </a:rPr>
              <a:t>ключевых показателей по документообороту и исполнению поручений </a:t>
            </a:r>
            <a:r>
              <a:rPr lang="ru-RU" sz="1100" b="1" dirty="0">
                <a:latin typeface="Arial" pitchFamily="34" charset="0"/>
                <a:ea typeface="+mj-ea"/>
                <a:cs typeface="Arial" pitchFamily="34" charset="0"/>
                <a:sym typeface="Arial"/>
              </a:rPr>
              <a:t>в виде набора динамически обновляемых </a:t>
            </a:r>
            <a:r>
              <a:rPr lang="ru-RU" sz="1100" b="1" dirty="0" smtClean="0">
                <a:latin typeface="Arial" pitchFamily="34" charset="0"/>
                <a:ea typeface="+mj-ea"/>
                <a:cs typeface="Arial" pitchFamily="34" charset="0"/>
                <a:sym typeface="Arial"/>
              </a:rPr>
              <a:t>диаграмм</a:t>
            </a:r>
            <a:endParaRPr lang="ru-RU" sz="1100" dirty="0">
              <a:latin typeface="Arial" pitchFamily="34" charset="0"/>
              <a:ea typeface="+mj-ea"/>
              <a:cs typeface="Arial" pitchFamily="34" charset="0"/>
              <a:sym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96135" y="1176440"/>
            <a:ext cx="366442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hangingPunct="0">
              <a:lnSpc>
                <a:spcPct val="90000"/>
              </a:lnSpc>
            </a:pPr>
            <a:r>
              <a:rPr lang="ru-RU" sz="1400" b="1" kern="0" dirty="0">
                <a:latin typeface="Arial"/>
                <a:cs typeface="Arial"/>
                <a:sym typeface="Arial"/>
              </a:rPr>
              <a:t>Доработка </a:t>
            </a:r>
            <a:r>
              <a:rPr lang="ru-RU" sz="1400" b="1" kern="0" dirty="0" smtClean="0">
                <a:latin typeface="Arial"/>
                <a:cs typeface="Arial"/>
                <a:sym typeface="Arial"/>
              </a:rPr>
              <a:t>электронной приемной</a:t>
            </a:r>
          </a:p>
          <a:p>
            <a:pPr algn="ctr" defTabSz="685800" hangingPunct="0">
              <a:lnSpc>
                <a:spcPct val="90000"/>
              </a:lnSpc>
            </a:pPr>
            <a:r>
              <a:rPr lang="ru-RU" sz="1400" b="1" kern="0" dirty="0" smtClean="0">
                <a:latin typeface="Arial"/>
                <a:cs typeface="Arial"/>
                <a:sym typeface="Arial"/>
              </a:rPr>
              <a:t>Ростовской </a:t>
            </a:r>
            <a:r>
              <a:rPr lang="ru-RU" sz="1400" b="1" kern="0" dirty="0">
                <a:latin typeface="Arial"/>
                <a:cs typeface="Arial"/>
                <a:sym typeface="Arial"/>
              </a:rPr>
              <a:t>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43831" y="4294880"/>
            <a:ext cx="4034333" cy="54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 hangingPunct="0">
              <a:lnSpc>
                <a:spcPct val="90000"/>
              </a:lnSpc>
            </a:pPr>
            <a:r>
              <a:rPr lang="ru-RU" sz="1100" b="1" dirty="0">
                <a:latin typeface="Arial" pitchFamily="34" charset="0"/>
                <a:ea typeface="+mj-ea"/>
                <a:cs typeface="Arial" pitchFamily="34" charset="0"/>
                <a:sym typeface="Arial"/>
              </a:rPr>
              <a:t>Внедрен функционал, позволяющий получать и отправлять документы</a:t>
            </a:r>
            <a:r>
              <a:rPr lang="ru-RU" sz="1100" dirty="0">
                <a:latin typeface="Arial" pitchFamily="34" charset="0"/>
                <a:ea typeface="+mj-ea"/>
                <a:cs typeface="Arial" pitchFamily="34" charset="0"/>
                <a:sym typeface="Arial"/>
              </a:rPr>
              <a:t> в электронном </a:t>
            </a:r>
            <a:r>
              <a:rPr lang="ru-RU" sz="1100" dirty="0" smtClean="0">
                <a:latin typeface="Arial" pitchFamily="34" charset="0"/>
                <a:ea typeface="+mj-ea"/>
                <a:cs typeface="Arial" pitchFamily="34" charset="0"/>
                <a:sym typeface="Arial"/>
              </a:rPr>
              <a:t>виде от граждан и организаций</a:t>
            </a:r>
            <a:endParaRPr lang="ru-RU" sz="1100" dirty="0">
              <a:latin typeface="Arial" pitchFamily="34" charset="0"/>
              <a:ea typeface="+mj-ea"/>
              <a:cs typeface="Arial" pitchFamily="34" charset="0"/>
              <a:sym typeface="Arial"/>
            </a:endParaRPr>
          </a:p>
        </p:txBody>
      </p:sp>
      <p:sp>
        <p:nvSpPr>
          <p:cNvPr id="16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19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16"/>
          <p:cNvSpPr txBox="1">
            <a:spLocks/>
          </p:cNvSpPr>
          <p:nvPr/>
        </p:nvSpPr>
        <p:spPr>
          <a:xfrm>
            <a:off x="851929" y="668271"/>
            <a:ext cx="5458391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2041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РАЗВИТИЕ ЭЛЕКТРОННОЙ ПРИЕМНОЙ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27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" y="3610"/>
            <a:ext cx="9137921" cy="514350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-3889" y="581891"/>
            <a:ext cx="5718367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400049" y="674749"/>
            <a:ext cx="5952984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>
              <a:spcBef>
                <a:spcPts val="68"/>
              </a:spcBef>
            </a:pPr>
            <a:r>
              <a:rPr lang="ru-RU" sz="2041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РЕГИОНАЛЬНАЯ ИНФОРМАТИЗАЦИЯ</a:t>
            </a:r>
          </a:p>
        </p:txBody>
      </p:sp>
      <p:graphicFrame>
        <p:nvGraphicFramePr>
          <p:cNvPr id="47" name="Диаграмма 46"/>
          <p:cNvGraphicFramePr/>
          <p:nvPr>
            <p:extLst>
              <p:ext uri="{D42A27DB-BD31-4B8C-83A1-F6EECF244321}">
                <p14:modId xmlns:p14="http://schemas.microsoft.com/office/powerpoint/2010/main" val="3926777103"/>
              </p:ext>
            </p:extLst>
          </p:nvPr>
        </p:nvGraphicFramePr>
        <p:xfrm>
          <a:off x="222621" y="1193105"/>
          <a:ext cx="4708399" cy="3064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8" name="object 16"/>
          <p:cNvSpPr txBox="1">
            <a:spLocks/>
          </p:cNvSpPr>
          <p:nvPr/>
        </p:nvSpPr>
        <p:spPr>
          <a:xfrm>
            <a:off x="3314149" y="2194635"/>
            <a:ext cx="690165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3 190 612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object 16"/>
          <p:cNvSpPr txBox="1">
            <a:spLocks/>
          </p:cNvSpPr>
          <p:nvPr/>
        </p:nvSpPr>
        <p:spPr>
          <a:xfrm>
            <a:off x="2576820" y="2386303"/>
            <a:ext cx="690165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2 774 162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object 16"/>
          <p:cNvSpPr txBox="1">
            <a:spLocks/>
          </p:cNvSpPr>
          <p:nvPr/>
        </p:nvSpPr>
        <p:spPr>
          <a:xfrm>
            <a:off x="1786536" y="2588817"/>
            <a:ext cx="690165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2 310 996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object 16"/>
          <p:cNvSpPr txBox="1">
            <a:spLocks/>
          </p:cNvSpPr>
          <p:nvPr/>
        </p:nvSpPr>
        <p:spPr>
          <a:xfrm>
            <a:off x="966843" y="2865339"/>
            <a:ext cx="690165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1 730 184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object 16"/>
          <p:cNvSpPr txBox="1">
            <a:spLocks/>
          </p:cNvSpPr>
          <p:nvPr/>
        </p:nvSpPr>
        <p:spPr>
          <a:xfrm>
            <a:off x="291634" y="3323197"/>
            <a:ext cx="540333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643 958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2555" y="1202198"/>
            <a:ext cx="376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ИТОГИ ЕЖЕГОДНОГО МОНИТОРИНГА </a:t>
            </a:r>
            <a:br>
              <a:rPr lang="ru-RU" sz="1200" b="1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>качества оказания госуслуг в электронной форме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object 16"/>
          <p:cNvSpPr txBox="1">
            <a:spLocks/>
          </p:cNvSpPr>
          <p:nvPr/>
        </p:nvSpPr>
        <p:spPr>
          <a:xfrm>
            <a:off x="5697415" y="3883436"/>
            <a:ext cx="3460765" cy="2026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5 место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среди субъектов Российской Федерации</a:t>
            </a:r>
            <a:endParaRPr lang="ru-RU" sz="1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53619" y="4212647"/>
            <a:ext cx="228600" cy="227268"/>
          </a:xfrm>
          <a:prstGeom prst="rect">
            <a:avLst/>
          </a:prstGeom>
          <a:solidFill>
            <a:srgbClr val="FF801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753835" y="4551188"/>
            <a:ext cx="228600" cy="227268"/>
          </a:xfrm>
          <a:prstGeom prst="rect">
            <a:avLst/>
          </a:prstGeom>
          <a:solidFill>
            <a:srgbClr val="27819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object 16"/>
          <p:cNvSpPr txBox="1">
            <a:spLocks/>
          </p:cNvSpPr>
          <p:nvPr/>
        </p:nvSpPr>
        <p:spPr>
          <a:xfrm>
            <a:off x="1077031" y="4188421"/>
            <a:ext cx="3016124" cy="28572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количество жителей, зарегистрированных на портале госуслуг</a:t>
            </a:r>
          </a:p>
        </p:txBody>
      </p:sp>
      <p:sp>
        <p:nvSpPr>
          <p:cNvPr id="63" name="object 16"/>
          <p:cNvSpPr txBox="1">
            <a:spLocks/>
          </p:cNvSpPr>
          <p:nvPr/>
        </p:nvSpPr>
        <p:spPr>
          <a:xfrm>
            <a:off x="1077030" y="4591656"/>
            <a:ext cx="3543254" cy="1472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количество заказанных услуг в электронной форме</a:t>
            </a:r>
          </a:p>
        </p:txBody>
      </p:sp>
      <p:sp>
        <p:nvSpPr>
          <p:cNvPr id="27" name="object 16"/>
          <p:cNvSpPr txBox="1">
            <a:spLocks/>
          </p:cNvSpPr>
          <p:nvPr/>
        </p:nvSpPr>
        <p:spPr>
          <a:xfrm>
            <a:off x="291634" y="3563857"/>
            <a:ext cx="540333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318 156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bject 16"/>
          <p:cNvSpPr txBox="1">
            <a:spLocks/>
          </p:cNvSpPr>
          <p:nvPr/>
        </p:nvSpPr>
        <p:spPr>
          <a:xfrm>
            <a:off x="1697418" y="3604366"/>
            <a:ext cx="567624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369 053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bject 16"/>
          <p:cNvSpPr txBox="1">
            <a:spLocks/>
          </p:cNvSpPr>
          <p:nvPr/>
        </p:nvSpPr>
        <p:spPr>
          <a:xfrm>
            <a:off x="2403033" y="3526060"/>
            <a:ext cx="567624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630 897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16"/>
          <p:cNvSpPr txBox="1">
            <a:spLocks/>
          </p:cNvSpPr>
          <p:nvPr/>
        </p:nvSpPr>
        <p:spPr>
          <a:xfrm>
            <a:off x="3008236" y="3102583"/>
            <a:ext cx="72327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1 862 907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bject 16"/>
          <p:cNvSpPr txBox="1">
            <a:spLocks/>
          </p:cNvSpPr>
          <p:nvPr/>
        </p:nvSpPr>
        <p:spPr>
          <a:xfrm>
            <a:off x="3848936" y="2675096"/>
            <a:ext cx="723279" cy="154150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050" dirty="0" smtClean="0">
                <a:latin typeface="Arial" pitchFamily="34" charset="0"/>
                <a:cs typeface="Arial" pitchFamily="34" charset="0"/>
              </a:rPr>
              <a:t>2 787 039</a:t>
            </a:r>
            <a:endParaRPr lang="ru-RU" sz="105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taldykina_ei\Desktop\Работа\Презентации\2017-08-01_ Заседание подкомисии\рисунки\gos_logo_mobile 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4" y="65616"/>
            <a:ext cx="409742" cy="45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137557"/>
              </p:ext>
            </p:extLst>
          </p:nvPr>
        </p:nvGraphicFramePr>
        <p:xfrm>
          <a:off x="5714478" y="1921937"/>
          <a:ext cx="3174715" cy="1531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7582"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Субъект РФ</a:t>
                      </a:r>
                    </a:p>
                    <a:p>
                      <a:endParaRPr lang="ru-RU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1. Москва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2. Московская область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3. Тульская область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4. Смоленская область</a:t>
                      </a:r>
                    </a:p>
                    <a:p>
                      <a:r>
                        <a:rPr lang="ru-RU" baseline="0" dirty="0" smtClean="0">
                          <a:solidFill>
                            <a:srgbClr val="EC801E"/>
                          </a:solidFill>
                        </a:rPr>
                        <a:t>5. </a:t>
                      </a:r>
                      <a:r>
                        <a:rPr lang="ru-RU" baseline="0" dirty="0" smtClean="0">
                          <a:solidFill>
                            <a:srgbClr val="FF6600"/>
                          </a:solidFill>
                        </a:rPr>
                        <a:t>Ростовская область</a:t>
                      </a:r>
                      <a:endParaRPr lang="ru-RU" baseline="0" dirty="0">
                        <a:solidFill>
                          <a:srgbClr val="FF66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Баллы</a:t>
                      </a:r>
                    </a:p>
                    <a:p>
                      <a:endParaRPr lang="ru-RU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87,81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85,37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85,32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83,17</a:t>
                      </a:r>
                    </a:p>
                    <a:p>
                      <a:r>
                        <a:rPr lang="ru-RU" baseline="0" dirty="0" smtClean="0">
                          <a:solidFill>
                            <a:srgbClr val="FF6600"/>
                          </a:solidFill>
                        </a:rPr>
                        <a:t>81,45</a:t>
                      </a:r>
                      <a:endParaRPr lang="ru-RU" baseline="0" dirty="0">
                        <a:solidFill>
                          <a:srgbClr val="FF6600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5714478" y="2258062"/>
            <a:ext cx="2914565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285284" y="1290152"/>
            <a:ext cx="0" cy="3528623"/>
          </a:xfrm>
          <a:prstGeom prst="line">
            <a:avLst/>
          </a:prstGeom>
          <a:ln w="19050">
            <a:solidFill>
              <a:srgbClr val="EC8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172827" y="1216663"/>
            <a:ext cx="26761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РАЗВИТИЕ ПОРТАЛА ГОСУСЛУГ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03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" y="-61"/>
            <a:ext cx="9137921" cy="5143500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13007" y="674749"/>
            <a:ext cx="5111444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ПРОБЛЕМНЫЕ ВОПРОСЫ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2414" y="2006032"/>
            <a:ext cx="848416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Наличие в Ростовской области населенных пунктов, где не оказываются услуги подвижной радиотелефонной связи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82413" y="1519822"/>
            <a:ext cx="831356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Низкие темпы подключения домохозяйств к создаваемым в населенных пунктах узлам 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связи</a:t>
            </a:r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216584" y="2023591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216584" y="1535534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82413" y="2470054"/>
            <a:ext cx="836816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Аттестация региональной информационной системы «Геоинформационная система Ростовской области»</a:t>
            </a:r>
            <a:endParaRPr lang="ru-RU" sz="10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228363" y="2490329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2476" y="2950796"/>
            <a:ext cx="81565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Организация единого центра обработки данных на стадионе «Ростов Арена» с учетом смещения сроков выделения бюджетных средств на данные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цели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236470" y="3037375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7861" y="3591444"/>
            <a:ext cx="82106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Модернизация системы видеоконференцсвязи Правительства Ростовской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области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237459" y="3625367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4889" y1="35464" x2="54889" y2="35464"/>
                        <a14:foregroundMark x1="51889" y1="43531" x2="52000" y2="43988"/>
                        <a14:foregroundMark x1="48667" y1="49772" x2="48667" y2="49772"/>
                        <a14:foregroundMark x1="49000" y1="62100" x2="49000" y2="62100"/>
                        <a14:backgroundMark x1="34000" y1="35312" x2="34000" y2="35312"/>
                        <a14:backgroundMark x1="66889" y1="57230" x2="66889" y2="57230"/>
                        <a14:backgroundMark x1="64667" y1="20091" x2="64667" y2="20091"/>
                        <a14:backgroundMark x1="46222" y1="8980" x2="46222" y2="8980"/>
                        <a14:backgroundMark x1="41889" y1="40183" x2="41889" y2="40183"/>
                        <a14:backgroundMark x1="47111" y1="32877" x2="47111" y2="33333"/>
                        <a14:backgroundMark x1="40222" y1="27702" x2="39778" y2="27397"/>
                        <a14:backgroundMark x1="38667" y1="20700" x2="38889" y2="20244"/>
                        <a14:backgroundMark x1="48667" y1="18113" x2="49111" y2="18113"/>
                        <a14:backgroundMark x1="56222" y1="19178" x2="57000" y2="19482"/>
                        <a14:backgroundMark x1="61333" y1="27245" x2="61667" y2="28158"/>
                        <a14:backgroundMark x1="64333" y1="40183" x2="63667" y2="42161"/>
                        <a14:backgroundMark x1="60333" y1="47945" x2="58667" y2="49924"/>
                        <a14:backgroundMark x1="56889" y1="51750" x2="56556" y2="53272"/>
                        <a14:backgroundMark x1="58111" y1="59817" x2="59111" y2="63014"/>
                        <a14:backgroundMark x1="58556" y1="70928" x2="57111" y2="72603"/>
                        <a14:backgroundMark x1="48556" y1="77473" x2="45889" y2="78082"/>
                        <a14:backgroundMark x1="41333" y1="77169" x2="40556" y2="76408"/>
                        <a14:backgroundMark x1="39000" y1="75190" x2="38000" y2="73820"/>
                        <a14:backgroundMark x1="30333" y1="63927" x2="30333" y2="63927"/>
                        <a14:backgroundMark x1="30222" y1="54642" x2="30222" y2="54186"/>
                        <a14:backgroundMark x1="28222" y1="48250" x2="28222" y2="48250"/>
                        <a14:backgroundMark x1="39111" y1="52816" x2="39111" y2="52359"/>
                        <a14:backgroundMark x1="42778" y1="43227" x2="43000" y2="42922"/>
                        <a14:backgroundMark x1="45111" y1="38661" x2="45111" y2="39726"/>
                        <a14:backgroundMark x1="38778" y1="59361" x2="39111" y2="60731"/>
                        <a14:backgroundMark x1="39333" y1="85693" x2="39778" y2="85693"/>
                        <a14:backgroundMark x1="62444" y1="74125" x2="62444" y2="73516"/>
                        <a14:backgroundMark x1="71222" y1="41705" x2="71222" y2="41705"/>
                        <a14:backgroundMark x1="72556" y1="28919" x2="72556" y2="28919"/>
                        <a14:backgroundMark x1="30222" y1="28006" x2="30222" y2="28006"/>
                        <a14:backgroundMark x1="27778" y1="35769" x2="27778" y2="35769"/>
                        <a14:backgroundMark x1="29889" y1="40639" x2="30333" y2="41553"/>
                        <a14:backgroundMark x1="34111" y1="45358" x2="34333" y2="46119"/>
                        <a14:backgroundMark x1="36778" y1="46880" x2="36889" y2="45662"/>
                        <a14:backgroundMark x1="37556" y1="42161" x2="37667" y2="41705"/>
                        <a14:backgroundMark x1="37444" y1="35312" x2="37333" y2="34247"/>
                        <a14:backgroundMark x1="36444" y1="28919" x2="35333" y2="26484"/>
                        <a14:backgroundMark x1="33778" y1="21309" x2="33778" y2="21005"/>
                        <a14:backgroundMark x1="35667" y1="18113" x2="37444" y2="16134"/>
                        <a14:backgroundMark x1="40333" y1="12938" x2="43000" y2="12024"/>
                        <a14:backgroundMark x1="47667" y1="11872" x2="48333" y2="12024"/>
                        <a14:backgroundMark x1="58111" y1="10198" x2="58444" y2="10198"/>
                        <a14:backgroundMark x1="59444" y1="10807" x2="60222" y2="12633"/>
                        <a14:backgroundMark x1="62222" y1="14916" x2="63000" y2="15982"/>
                        <a14:backgroundMark x1="65889" y1="17047" x2="66222" y2="17047"/>
                        <a14:backgroundMark x1="43667" y1="46271" x2="43667" y2="46271"/>
                        <a14:backgroundMark x1="41889" y1="53729" x2="41889" y2="53729"/>
                        <a14:backgroundMark x1="41333" y1="56925" x2="41333" y2="56925"/>
                        <a14:backgroundMark x1="41444" y1="52207" x2="41444" y2="52511"/>
                        <a14:backgroundMark x1="41444" y1="51142" x2="41444" y2="51142"/>
                        <a14:backgroundMark x1="41444" y1="49315" x2="41444" y2="49315"/>
                        <a14:backgroundMark x1="41333" y1="49163" x2="41333" y2="49163"/>
                        <a14:backgroundMark x1="41222" y1="48706" x2="41222" y2="48706"/>
                        <a14:backgroundMark x1="41222" y1="48706" x2="41222" y2="48706"/>
                        <a14:backgroundMark x1="41222" y1="48706" x2="41222" y2="48706"/>
                        <a14:backgroundMark x1="41222" y1="48706" x2="41222" y2="48706"/>
                        <a14:backgroundMark x1="41000" y1="47184" x2="41000" y2="47184"/>
                        <a14:backgroundMark x1="40556" y1="44749" x2="40556" y2="44140"/>
                        <a14:backgroundMark x1="40556" y1="42161" x2="40556" y2="41857"/>
                        <a14:backgroundMark x1="40889" y1="39726" x2="41222" y2="38661"/>
                        <a14:backgroundMark x1="41222" y1="36682" x2="41222" y2="36682"/>
                        <a14:backgroundMark x1="41111" y1="35616" x2="41111" y2="35616"/>
                        <a14:backgroundMark x1="41444" y1="35312" x2="41889" y2="35008"/>
                        <a14:backgroundMark x1="43333" y1="34247" x2="43556" y2="34247"/>
                        <a14:backgroundMark x1="46889" y1="35312" x2="46889" y2="35312"/>
                        <a14:backgroundMark x1="47222" y1="35616" x2="47222" y2="35616"/>
                        <a14:backgroundMark x1="42556" y1="56012" x2="42556" y2="56012"/>
                        <a14:backgroundMark x1="40556" y1="64536" x2="40556" y2="64536"/>
                        <a14:backgroundMark x1="40778" y1="65145" x2="40778" y2="65145"/>
                        <a14:backgroundMark x1="41000" y1="65297" x2="41000" y2="65297"/>
                        <a14:backgroundMark x1="41111" y1="65297" x2="41111" y2="65297"/>
                        <a14:backgroundMark x1="41222" y1="65297" x2="41222" y2="65297"/>
                        <a14:backgroundMark x1="41333" y1="65297" x2="41333" y2="65297"/>
                        <a14:backgroundMark x1="41333" y1="65297" x2="41333" y2="65297"/>
                        <a14:backgroundMark x1="41333" y1="65297" x2="41333" y2="65297"/>
                        <a14:backgroundMark x1="41444" y1="65297" x2="41444" y2="65297"/>
                        <a14:backgroundMark x1="41444" y1="65297" x2="41444" y2="65297"/>
                        <a14:backgroundMark x1="41444" y1="65449" x2="41444" y2="65449"/>
                        <a14:backgroundMark x1="41444" y1="65449" x2="41444" y2="65449"/>
                        <a14:backgroundMark x1="41444" y1="65449" x2="41667" y2="65753"/>
                        <a14:backgroundMark x1="42111" y1="67123" x2="42111" y2="67123"/>
                        <a14:backgroundMark x1="42333" y1="67275" x2="42333" y2="67275"/>
                        <a14:backgroundMark x1="42444" y1="67580" x2="42444" y2="67580"/>
                        <a14:backgroundMark x1="42556" y1="68037" x2="42222" y2="68645"/>
                        <a14:backgroundMark x1="42111" y1="68798" x2="42111" y2="68798"/>
                        <a14:backgroundMark x1="42111" y1="68798" x2="41556" y2="68798"/>
                        <a14:backgroundMark x1="41111" y1="68798" x2="41111" y2="68798"/>
                        <a14:backgroundMark x1="45667" y1="56164" x2="45667" y2="56164"/>
                        <a14:backgroundMark x1="49667" y1="54490" x2="49667" y2="54490"/>
                        <a14:backgroundMark x1="55667" y1="55860" x2="55667" y2="55860"/>
                        <a14:backgroundMark x1="56889" y1="55860" x2="57111" y2="56164"/>
                        <a14:backgroundMark x1="60667" y1="57686" x2="60556" y2="57382"/>
                        <a14:backgroundMark x1="59444" y1="54795" x2="59333" y2="53120"/>
                        <a14:backgroundMark x1="58000" y1="49011" x2="58111" y2="48097"/>
                        <a14:backgroundMark x1="58778" y1="45814" x2="59556" y2="43379"/>
                        <a14:backgroundMark x1="60889" y1="38661" x2="60889" y2="37291"/>
                        <a14:backgroundMark x1="60444" y1="34399" x2="60444" y2="33486"/>
                        <a14:backgroundMark x1="60667" y1="28463" x2="60667" y2="28463"/>
                        <a14:backgroundMark x1="60667" y1="24353" x2="60667" y2="24353"/>
                        <a14:backgroundMark x1="60333" y1="23135" x2="60333" y2="23135"/>
                        <a14:backgroundMark x1="59556" y1="22070" x2="59556" y2="22070"/>
                        <a14:backgroundMark x1="59111" y1="21157" x2="59111" y2="21157"/>
                        <a14:backgroundMark x1="59111" y1="21157" x2="59111" y2="21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68" t="18706" r="37216" b="28757"/>
          <a:stretch/>
        </p:blipFill>
        <p:spPr>
          <a:xfrm>
            <a:off x="116018" y="69773"/>
            <a:ext cx="313170" cy="498053"/>
          </a:xfrm>
          <a:prstGeom prst="rect">
            <a:avLst/>
          </a:prstGeom>
        </p:spPr>
      </p:pic>
      <p:sp>
        <p:nvSpPr>
          <p:cNvPr id="56" name="Прямоугольник 55"/>
          <p:cNvSpPr/>
          <p:nvPr/>
        </p:nvSpPr>
        <p:spPr>
          <a:xfrm>
            <a:off x="484748" y="4167722"/>
            <a:ext cx="815655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Выделение дополнительных бюджетных средств для нужд ГБУ РО «РЦИС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»</a:t>
            </a:r>
          </a:p>
        </p:txBody>
      </p:sp>
      <p:sp>
        <p:nvSpPr>
          <p:cNvPr id="57" name="Равнобедренный треугольник 56"/>
          <p:cNvSpPr/>
          <p:nvPr/>
        </p:nvSpPr>
        <p:spPr>
          <a:xfrm>
            <a:off x="238742" y="4186061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8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93427" y="1460311"/>
            <a:ext cx="8850573" cy="1743006"/>
          </a:xfrm>
          <a:prstGeom prst="rect">
            <a:avLst/>
          </a:prstGeom>
          <a:effectLst>
            <a:glow>
              <a:schemeClr val="bg1"/>
            </a:glow>
          </a:effectLst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8000"/>
              </a:lnSpc>
            </a:pPr>
            <a:r>
              <a:rPr lang="ru-RU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ОТЧЕТ ОБ ИТОГАХ ДЕЯТЕЛЬНОСТИ</a:t>
            </a:r>
            <a:br>
              <a:rPr lang="ru-RU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МИНИСТЕРСТВА ЦИФРОВОГО РАЗВИТИЯ, ИНФОРМАЦИОННЫХ ТЕХНОЛОГИЙ И СВЯЗИ РОСТОВСКОЙ ОБЛАСТИ </a:t>
            </a:r>
            <a:r>
              <a:rPr lang="ru-RU" sz="2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ЗА 2020 ГОД И ЗАДАЧАХ НА 2021 ГОД</a:t>
            </a:r>
            <a:endParaRPr lang="ru-RU" sz="2200" b="1" kern="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Dolgushina\Desktop\Проверка на оранж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9" b="24019"/>
          <a:stretch/>
        </p:blipFill>
        <p:spPr bwMode="auto">
          <a:xfrm>
            <a:off x="-3888" y="3135077"/>
            <a:ext cx="9524999" cy="76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54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" y="-112"/>
            <a:ext cx="9137921" cy="5143500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160204" y="674749"/>
            <a:ext cx="4994725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РЕГИОНАЛЬНАЯ ИНФОРМАТИЗАЦИЯ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bject 16"/>
          <p:cNvSpPr txBox="1">
            <a:spLocks/>
          </p:cNvSpPr>
          <p:nvPr/>
        </p:nvSpPr>
        <p:spPr>
          <a:xfrm>
            <a:off x="4251277" y="1957567"/>
            <a:ext cx="4767234" cy="52014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проект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«Автоматизация ведения учета водопользователей»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победитель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в номинации «Природопользование и охрана окружающей среды»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bject 16"/>
          <p:cNvSpPr txBox="1">
            <a:spLocks/>
          </p:cNvSpPr>
          <p:nvPr/>
        </p:nvSpPr>
        <p:spPr>
          <a:xfrm>
            <a:off x="4251277" y="2814865"/>
            <a:ext cx="4767234" cy="37805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lnSpc>
                <a:spcPct val="100000"/>
              </a:lnSpc>
              <a:spcBef>
                <a:spcPts val="68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мобильное приложение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«Цифровой Дон»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лауреат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в номинации «Получение государственных услуг»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12" descr="C:\Users\taldykina_ei\Desktop\Работа\Презентации\2018-05-23_Доклад на Стратегию\Рисунки\IT-Free-PNG-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" y="61074"/>
            <a:ext cx="482358" cy="48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919" y="1331231"/>
            <a:ext cx="3479470" cy="2990168"/>
          </a:xfrm>
          <a:prstGeom prst="rect">
            <a:avLst/>
          </a:prstGeom>
          <a:effectLst>
            <a:outerShdw blurRad="139700" dist="50800" dir="9600000" sx="103000" sy="103000" algn="ctr" rotWithShape="0">
              <a:srgbClr val="000000">
                <a:alpha val="34000"/>
              </a:srgbClr>
            </a:outerShdw>
            <a:softEdge rad="38100"/>
          </a:effectLst>
        </p:spPr>
      </p:pic>
      <p:sp>
        <p:nvSpPr>
          <p:cNvPr id="11" name="object 16"/>
          <p:cNvSpPr txBox="1">
            <a:spLocks/>
          </p:cNvSpPr>
          <p:nvPr/>
        </p:nvSpPr>
        <p:spPr>
          <a:xfrm>
            <a:off x="3985147" y="1316465"/>
            <a:ext cx="5060660" cy="353948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ИТОГИ VIII ВСЕРОССИЙСКОГО КОНКУРСА</a:t>
            </a:r>
          </a:p>
          <a:p>
            <a:pPr marL="8640" algn="ctr">
              <a:spcBef>
                <a:spcPts val="68"/>
              </a:spcBef>
            </a:pP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ПРОЕКТОВ РЕГИОНАЛЬНОЙ ИНФОРМАТИЗАЦИИ «ПРОФ-IT.2020»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14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" y="-1175"/>
            <a:ext cx="9137921" cy="5143500"/>
          </a:xfrm>
          <a:prstGeom prst="rect">
            <a:avLst/>
          </a:prstGeom>
        </p:spPr>
      </p:pic>
      <p:sp>
        <p:nvSpPr>
          <p:cNvPr id="98" name="Прямоугольник 97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1478462" y="1150974"/>
            <a:ext cx="10493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СУБСИДИИ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taldykina_ei\Desktop\Работа\Презентации\2020-01-20_Итоговый доклад министру\1600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1" y="51583"/>
            <a:ext cx="478284" cy="47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object 16"/>
          <p:cNvSpPr txBox="1">
            <a:spLocks/>
          </p:cNvSpPr>
          <p:nvPr/>
        </p:nvSpPr>
        <p:spPr>
          <a:xfrm>
            <a:off x="1322758" y="671406"/>
            <a:ext cx="2770885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2041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ФИНАНСИРОВАНИЕ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object 16"/>
          <p:cNvSpPr txBox="1">
            <a:spLocks/>
          </p:cNvSpPr>
          <p:nvPr/>
        </p:nvSpPr>
        <p:spPr>
          <a:xfrm>
            <a:off x="4946472" y="1587026"/>
            <a:ext cx="1992958" cy="31342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itchFamily="34" charset="0"/>
                <a:cs typeface="Arial" pitchFamily="34" charset="0"/>
              </a:rPr>
              <a:t>создание и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модернизация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цифровой инфраструктуры</a:t>
            </a:r>
          </a:p>
        </p:txBody>
      </p:sp>
      <p:sp>
        <p:nvSpPr>
          <p:cNvPr id="106" name="object 16"/>
          <p:cNvSpPr txBox="1">
            <a:spLocks/>
          </p:cNvSpPr>
          <p:nvPr/>
        </p:nvSpPr>
        <p:spPr>
          <a:xfrm>
            <a:off x="4948639" y="2071140"/>
            <a:ext cx="1752412" cy="16107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защита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информации</a:t>
            </a:r>
          </a:p>
        </p:txBody>
      </p:sp>
      <p:sp>
        <p:nvSpPr>
          <p:cNvPr id="108" name="object 16"/>
          <p:cNvSpPr txBox="1">
            <a:spLocks/>
          </p:cNvSpPr>
          <p:nvPr/>
        </p:nvSpPr>
        <p:spPr>
          <a:xfrm>
            <a:off x="4948638" y="2511902"/>
            <a:ext cx="2397813" cy="46577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внедрение цифровых технологий в сферу госуправления и отрасли экономики</a:t>
            </a:r>
          </a:p>
        </p:txBody>
      </p:sp>
      <p:sp>
        <p:nvSpPr>
          <p:cNvPr id="112" name="Правая фигурная скобка 111"/>
          <p:cNvSpPr/>
          <p:nvPr/>
        </p:nvSpPr>
        <p:spPr>
          <a:xfrm>
            <a:off x="7605856" y="1530292"/>
            <a:ext cx="78419" cy="3084931"/>
          </a:xfrm>
          <a:prstGeom prst="rightBrace">
            <a:avLst/>
          </a:prstGeom>
          <a:ln w="19050">
            <a:solidFill>
              <a:srgbClr val="FF8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TextBox 112"/>
          <p:cNvSpPr txBox="1"/>
          <p:nvPr/>
        </p:nvSpPr>
        <p:spPr>
          <a:xfrm>
            <a:off x="4613327" y="1146739"/>
            <a:ext cx="42593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ГОСПРОГРАММА «ИНФОРМАЦИОННОЕ ОБЩЕСТВО»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object 16"/>
          <p:cNvSpPr txBox="1">
            <a:spLocks/>
          </p:cNvSpPr>
          <p:nvPr/>
        </p:nvSpPr>
        <p:spPr>
          <a:xfrm>
            <a:off x="7822182" y="2833998"/>
            <a:ext cx="1233294" cy="464748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 algn="ctr">
              <a:spcBef>
                <a:spcPts val="68"/>
              </a:spcBef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671,6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млн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руб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8640" algn="ctr">
              <a:spcBef>
                <a:spcPts val="68"/>
              </a:spcBef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(98,8%)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357248" y="3155645"/>
            <a:ext cx="12644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ИНВЕСТИЦИИ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4" name="object 16"/>
          <p:cNvSpPr txBox="1">
            <a:spLocks/>
          </p:cNvSpPr>
          <p:nvPr/>
        </p:nvSpPr>
        <p:spPr>
          <a:xfrm>
            <a:off x="238391" y="3585414"/>
            <a:ext cx="4074303" cy="1749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общий объем инвестиций -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7,602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млрд руб. (100,1%)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4628" y="1455605"/>
            <a:ext cx="4301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СМЭВ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средства освоены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полном объеме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(средства федерального бюджета –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12,5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млн руб.,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средства регионального –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256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тыс. руб.)</a:t>
            </a:r>
          </a:p>
        </p:txBody>
      </p:sp>
      <p:sp>
        <p:nvSpPr>
          <p:cNvPr id="143" name="object 16"/>
          <p:cNvSpPr txBox="1">
            <a:spLocks/>
          </p:cNvSpPr>
          <p:nvPr/>
        </p:nvSpPr>
        <p:spPr>
          <a:xfrm>
            <a:off x="238390" y="3874369"/>
            <a:ext cx="3194023" cy="353948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соглашение о сотрудничестве</a:t>
            </a:r>
          </a:p>
          <a:p>
            <a:pPr marL="8640">
              <a:spcBef>
                <a:spcPts val="68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с ООО «Т2Мобайл» -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1,998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млрд руб.</a:t>
            </a:r>
          </a:p>
        </p:txBody>
      </p:sp>
      <p:cxnSp>
        <p:nvCxnSpPr>
          <p:cNvPr id="149" name="Прямая соединительная линия 148"/>
          <p:cNvCxnSpPr/>
          <p:nvPr/>
        </p:nvCxnSpPr>
        <p:spPr>
          <a:xfrm>
            <a:off x="238391" y="2288359"/>
            <a:ext cx="3473800" cy="447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object 16"/>
          <p:cNvSpPr txBox="1">
            <a:spLocks/>
          </p:cNvSpPr>
          <p:nvPr/>
        </p:nvSpPr>
        <p:spPr>
          <a:xfrm>
            <a:off x="4948638" y="3090813"/>
            <a:ext cx="2397813" cy="46577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создание и развитие информационных систем и сервисов</a:t>
            </a:r>
          </a:p>
        </p:txBody>
      </p:sp>
      <p:sp>
        <p:nvSpPr>
          <p:cNvPr id="151" name="object 16"/>
          <p:cNvSpPr txBox="1">
            <a:spLocks/>
          </p:cNvSpPr>
          <p:nvPr/>
        </p:nvSpPr>
        <p:spPr>
          <a:xfrm>
            <a:off x="4948846" y="3661798"/>
            <a:ext cx="2397813" cy="46577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предоставления государственных услуг</a:t>
            </a:r>
          </a:p>
        </p:txBody>
      </p:sp>
      <p:sp>
        <p:nvSpPr>
          <p:cNvPr id="152" name="object 16"/>
          <p:cNvSpPr txBox="1">
            <a:spLocks/>
          </p:cNvSpPr>
          <p:nvPr/>
        </p:nvSpPr>
        <p:spPr>
          <a:xfrm>
            <a:off x="4948638" y="4240709"/>
            <a:ext cx="2397813" cy="31342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применение геоинформационных технологий</a:t>
            </a:r>
          </a:p>
        </p:txBody>
      </p:sp>
      <p:sp>
        <p:nvSpPr>
          <p:cNvPr id="157" name="Равнобедренный треугольник 156"/>
          <p:cNvSpPr/>
          <p:nvPr/>
        </p:nvSpPr>
        <p:spPr>
          <a:xfrm>
            <a:off x="4617850" y="1638471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58" name="Равнобедренный треугольник 157"/>
          <p:cNvSpPr/>
          <p:nvPr/>
        </p:nvSpPr>
        <p:spPr>
          <a:xfrm>
            <a:off x="4617850" y="2050579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59" name="Равнобедренный треугольник 158"/>
          <p:cNvSpPr/>
          <p:nvPr/>
        </p:nvSpPr>
        <p:spPr>
          <a:xfrm>
            <a:off x="4613327" y="2578873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60" name="Равнобедренный треугольник 159"/>
          <p:cNvSpPr/>
          <p:nvPr/>
        </p:nvSpPr>
        <p:spPr>
          <a:xfrm>
            <a:off x="4617850" y="3166849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61" name="Равнобедренный треугольник 160"/>
          <p:cNvSpPr/>
          <p:nvPr/>
        </p:nvSpPr>
        <p:spPr>
          <a:xfrm>
            <a:off x="4613327" y="3748004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62" name="Равнобедренный треугольник 161"/>
          <p:cNvSpPr/>
          <p:nvPr/>
        </p:nvSpPr>
        <p:spPr>
          <a:xfrm>
            <a:off x="4624697" y="4315509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/>
          </a:p>
        </p:txBody>
      </p:sp>
      <p:sp>
        <p:nvSpPr>
          <p:cNvPr id="163" name="TextBox 162"/>
          <p:cNvSpPr txBox="1"/>
          <p:nvPr/>
        </p:nvSpPr>
        <p:spPr>
          <a:xfrm>
            <a:off x="150821" y="2354324"/>
            <a:ext cx="4025394" cy="678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возмещение части затрат, понесенных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</a:t>
            </a:r>
          </a:p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реализации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программ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бизнес-акселерации  </a:t>
            </a:r>
          </a:p>
          <a:p>
            <a:r>
              <a:rPr lang="ru-RU" dirty="0" smtClean="0"/>
              <a:t>победитель АО </a:t>
            </a:r>
            <a:r>
              <a:rPr lang="ru-RU" dirty="0"/>
              <a:t>«РКР»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 субсидия </a:t>
            </a:r>
            <a:r>
              <a:rPr lang="ru-RU" b="1" dirty="0" smtClean="0"/>
              <a:t>6</a:t>
            </a:r>
            <a:r>
              <a:rPr lang="ru-RU" dirty="0" smtClean="0"/>
              <a:t> </a:t>
            </a:r>
            <a:r>
              <a:rPr lang="ru-RU" sz="1200" dirty="0">
                <a:latin typeface="Arial" pitchFamily="34" charset="0"/>
                <a:ea typeface="+mj-ea"/>
                <a:cs typeface="Arial" pitchFamily="34" charset="0"/>
              </a:rPr>
              <a:t>млн руб</a:t>
            </a:r>
            <a:r>
              <a:rPr lang="ru-RU" dirty="0" smtClean="0"/>
              <a:t>.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0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8" y="-440"/>
            <a:ext cx="9137921" cy="5143500"/>
          </a:xfrm>
          <a:prstGeom prst="rect">
            <a:avLst/>
          </a:prstGeom>
        </p:spPr>
      </p:pic>
      <p:sp>
        <p:nvSpPr>
          <p:cNvPr id="98" name="Прямоугольник 97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aldykina_ei\Desktop\Работа\Презентации\2020-01-20_Итоговый доклад министру\1600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1" y="51583"/>
            <a:ext cx="478284" cy="47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object 16"/>
          <p:cNvSpPr txBox="1">
            <a:spLocks/>
          </p:cNvSpPr>
          <p:nvPr/>
        </p:nvSpPr>
        <p:spPr>
          <a:xfrm>
            <a:off x="873455" y="671406"/>
            <a:ext cx="3582537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ПОДДЕРЖКА ИТ-ОТРАСЛИ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object 16"/>
          <p:cNvSpPr txBox="1">
            <a:spLocks/>
          </p:cNvSpPr>
          <p:nvPr/>
        </p:nvSpPr>
        <p:spPr>
          <a:xfrm>
            <a:off x="1641701" y="1724840"/>
            <a:ext cx="6737338" cy="2026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рассмотрены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вопросы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создания технопарка высоких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технологий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object 16"/>
          <p:cNvSpPr txBox="1">
            <a:spLocks/>
          </p:cNvSpPr>
          <p:nvPr/>
        </p:nvSpPr>
        <p:spPr>
          <a:xfrm>
            <a:off x="1693963" y="2723504"/>
            <a:ext cx="6535637" cy="2026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усовершенствован порядок </a:t>
            </a:r>
            <a:r>
              <a:rPr lang="ru-RU" sz="1400" dirty="0">
                <a:latin typeface="Arial" pitchFamily="34" charset="0"/>
                <a:cs typeface="Arial" pitchFamily="34" charset="0"/>
              </a:rPr>
              <a:t>проведения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конкурса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ИТ-проектов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региона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object 16"/>
          <p:cNvSpPr txBox="1">
            <a:spLocks/>
          </p:cNvSpPr>
          <p:nvPr/>
        </p:nvSpPr>
        <p:spPr>
          <a:xfrm>
            <a:off x="1693963" y="3589596"/>
            <a:ext cx="6632814" cy="590423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подготовлены предложения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 внесении изменений в региональное законодательство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 части установления льготного налогообложения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для ИТ-компаний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36222" y1="75000" x2="36222" y2="75000"/>
                        <a14:foregroundMark x1="53333" y1="74725" x2="53333" y2="74725"/>
                        <a14:foregroundMark x1="40889" y1="74725" x2="40889" y2="74725"/>
                        <a14:foregroundMark x1="44667" y1="75000" x2="44667" y2="75000"/>
                        <a14:foregroundMark x1="33778" y1="50275" x2="33778" y2="50275"/>
                        <a14:foregroundMark x1="34000" y1="54670" x2="34000" y2="54670"/>
                        <a14:foregroundMark x1="34889" y1="57692" x2="34889" y2="57692"/>
                        <a14:foregroundMark x1="34667" y1="61264" x2="34667" y2="61264"/>
                        <a14:foregroundMark x1="34222" y1="65659" x2="34222" y2="65659"/>
                        <a14:foregroundMark x1="38444" y1="65110" x2="38444" y2="65110"/>
                        <a14:foregroundMark x1="38000" y1="61813" x2="37333" y2="61813"/>
                        <a14:foregroundMark x1="38000" y1="58242" x2="38000" y2="58242"/>
                        <a14:foregroundMark x1="38667" y1="54121" x2="38667" y2="54121"/>
                        <a14:foregroundMark x1="38222" y1="50000" x2="38222" y2="50000"/>
                        <a14:foregroundMark x1="64444" y1="50275" x2="64444" y2="50275"/>
                        <a14:foregroundMark x1="64889" y1="53846" x2="64889" y2="53846"/>
                        <a14:foregroundMark x1="65333" y1="57692" x2="65333" y2="57692"/>
                        <a14:foregroundMark x1="63778" y1="61538" x2="63778" y2="61538"/>
                        <a14:foregroundMark x1="64667" y1="64286" x2="64667" y2="64286"/>
                        <a14:foregroundMark x1="45778" y1="31319" x2="45778" y2="31319"/>
                        <a14:foregroundMark x1="50222" y1="30769" x2="50222" y2="30769"/>
                        <a14:foregroundMark x1="53778" y1="31044" x2="53778" y2="31044"/>
                        <a14:foregroundMark x1="53556" y1="34341" x2="53556" y2="34341"/>
                        <a14:foregroundMark x1="54222" y1="39286" x2="54222" y2="39286"/>
                        <a14:foregroundMark x1="53556" y1="42033" x2="53556" y2="42033"/>
                        <a14:foregroundMark x1="53556" y1="46978" x2="53556" y2="46978"/>
                        <a14:foregroundMark x1="53778" y1="49725" x2="53778" y2="49725"/>
                        <a14:foregroundMark x1="53556" y1="53571" x2="53556" y2="53571"/>
                        <a14:foregroundMark x1="54222" y1="57692" x2="54222" y2="57692"/>
                        <a14:foregroundMark x1="50222" y1="57418" x2="50222" y2="57418"/>
                        <a14:foregroundMark x1="45778" y1="57143" x2="45778" y2="57143"/>
                        <a14:foregroundMark x1="45778" y1="54121" x2="45778" y2="54121"/>
                        <a14:foregroundMark x1="45778" y1="50275" x2="45778" y2="50275"/>
                        <a14:foregroundMark x1="46000" y1="46978" x2="46000" y2="46978"/>
                        <a14:foregroundMark x1="46444" y1="42857" x2="46444" y2="42857"/>
                        <a14:foregroundMark x1="45778" y1="39286" x2="45778" y2="39286"/>
                        <a14:foregroundMark x1="45333" y1="35440" x2="45333" y2="35440"/>
                        <a14:foregroundMark x1="50222" y1="35165" x2="50222" y2="35165"/>
                        <a14:foregroundMark x1="50000" y1="38736" x2="50000" y2="38736"/>
                        <a14:foregroundMark x1="49778" y1="42308" x2="49778" y2="42308"/>
                        <a14:foregroundMark x1="50444" y1="46154" x2="50444" y2="46154"/>
                        <a14:foregroundMark x1="49778" y1="49725" x2="49778" y2="49725"/>
                        <a14:foregroundMark x1="50000" y1="54121" x2="50000" y2="54121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09" t="21290" r="22776" b="22223"/>
          <a:stretch/>
        </p:blipFill>
        <p:spPr>
          <a:xfrm>
            <a:off x="538485" y="1447428"/>
            <a:ext cx="878854" cy="7574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01" r="26267" b="-212"/>
          <a:stretch/>
        </p:blipFill>
        <p:spPr>
          <a:xfrm>
            <a:off x="679230" y="2494566"/>
            <a:ext cx="581874" cy="7058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11" b="98667" l="5778" r="9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63" y="3520071"/>
            <a:ext cx="812575" cy="812575"/>
          </a:xfrm>
          <a:prstGeom prst="rect">
            <a:avLst/>
          </a:prstGeom>
        </p:spPr>
      </p:pic>
      <p:sp>
        <p:nvSpPr>
          <p:cNvPr id="1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33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" y="0"/>
            <a:ext cx="9137921" cy="514350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541020" y="674749"/>
            <a:ext cx="4450079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РАЗВИТИЕ ИНФРАСТРУКТУРЫ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8691" y="1127041"/>
            <a:ext cx="4676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Областной центр мониторинга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информационной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безопасности «</a:t>
            </a:r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ГосСОПКА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»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28602" y="4292107"/>
            <a:ext cx="8639175" cy="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bject 16"/>
          <p:cNvSpPr txBox="1">
            <a:spLocks/>
          </p:cNvSpPr>
          <p:nvPr/>
        </p:nvSpPr>
        <p:spPr>
          <a:xfrm>
            <a:off x="1911967" y="4455926"/>
            <a:ext cx="6422108" cy="285724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lnSpc>
                <a:spcPct val="150000"/>
              </a:lnSpc>
              <a:spcBef>
                <a:spcPts val="68"/>
              </a:spcBef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2021 год - промышленная эксплуатация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дублирующей защищенной сети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28600" y="4895706"/>
            <a:ext cx="8640000" cy="0"/>
          </a:xfrm>
          <a:prstGeom prst="line">
            <a:avLst/>
          </a:prstGeom>
          <a:ln w="19050">
            <a:solidFill>
              <a:srgbClr val="40819D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 descr="C:\Users\Dolgushina\Desktop\ГосСопка копи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15" y="1758204"/>
            <a:ext cx="4246574" cy="231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071429" y="2157517"/>
            <a:ext cx="21308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приобретены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средства защиты информации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39522" y="1704312"/>
            <a:ext cx="284725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smtClean="0">
                <a:latin typeface="Arial" pitchFamily="34" charset="0"/>
                <a:cs typeface="Arial" pitchFamily="34" charset="0"/>
              </a:rPr>
              <a:t>приобретено</a:t>
            </a:r>
            <a:r>
              <a:rPr lang="ru-RU" sz="1100" smtClean="0">
                <a:latin typeface="Arial" pitchFamily="34" charset="0"/>
                <a:cs typeface="Arial" pitchFamily="34" charset="0"/>
              </a:rPr>
              <a:t> серверное  </a:t>
            </a:r>
            <a:r>
              <a:rPr lang="ru-RU" sz="110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оборудование</a:t>
            </a: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5812319" y="2275935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5812319" y="1759142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89248" y="2758040"/>
            <a:ext cx="27785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обеспечена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работа 830 центров активации учетной записи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5815243" y="2843703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36" name="Picture 2" descr="C:\Users\taldykina_ei\Desktop\Работа\Презентации\2020-01-20_Итоговый доклад министру\1486564730-gears-cogs_8153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6" y="55320"/>
            <a:ext cx="481544" cy="48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91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" y="0"/>
            <a:ext cx="9137921" cy="5143500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13007" y="674749"/>
            <a:ext cx="5111444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ЦИФРОВАЯ ЭКОНОМИКА</a:t>
            </a:r>
            <a:endParaRPr lang="ru-RU" sz="2041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005" y="1252948"/>
            <a:ext cx="91309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ФИНАНСИРОВАНИЕ РЕГИОНАЛЬНЫХ ПРОЕКТОВ НАЦИОНАЛЬНОЙ ПРОГРАММЫ «ЦИФРОВАЯ ЭКОНОМИКА»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object 16"/>
          <p:cNvSpPr txBox="1">
            <a:spLocks/>
          </p:cNvSpPr>
          <p:nvPr/>
        </p:nvSpPr>
        <p:spPr>
          <a:xfrm>
            <a:off x="810457" y="4707066"/>
            <a:ext cx="697565" cy="16107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ВСЕГО</a:t>
            </a:r>
          </a:p>
        </p:txBody>
      </p:sp>
      <p:sp>
        <p:nvSpPr>
          <p:cNvPr id="66" name="Стрелка вправо 65"/>
          <p:cNvSpPr/>
          <p:nvPr/>
        </p:nvSpPr>
        <p:spPr>
          <a:xfrm>
            <a:off x="1424898" y="4747128"/>
            <a:ext cx="362411" cy="80537"/>
          </a:xfrm>
          <a:prstGeom prst="rightArrow">
            <a:avLst/>
          </a:prstGeom>
          <a:solidFill>
            <a:srgbClr val="FF801E"/>
          </a:solidFill>
          <a:ln>
            <a:solidFill>
              <a:srgbClr val="EC80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object 16"/>
          <p:cNvSpPr txBox="1">
            <a:spLocks/>
          </p:cNvSpPr>
          <p:nvPr/>
        </p:nvSpPr>
        <p:spPr>
          <a:xfrm>
            <a:off x="1891333" y="4693214"/>
            <a:ext cx="589514" cy="1749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240,8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object 16"/>
          <p:cNvSpPr txBox="1">
            <a:spLocks/>
          </p:cNvSpPr>
          <p:nvPr/>
        </p:nvSpPr>
        <p:spPr>
          <a:xfrm>
            <a:off x="2292884" y="4686630"/>
            <a:ext cx="1624022" cy="174925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640">
              <a:spcBef>
                <a:spcPts val="68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млн руб. (99,9%)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66929145"/>
              </p:ext>
            </p:extLst>
          </p:nvPr>
        </p:nvGraphicFramePr>
        <p:xfrm>
          <a:off x="459929" y="1473958"/>
          <a:ext cx="8308757" cy="2937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5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1" y="45455"/>
            <a:ext cx="534563" cy="49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3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" y="-440"/>
            <a:ext cx="9137921" cy="5143500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13007" y="674749"/>
            <a:ext cx="5111444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РЕГИОНАЛЬНЫЕ ПРОЕКТЫ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212502" y="1439016"/>
            <a:ext cx="2229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ЦИФРОВЫЕ ТЕХНОЛОГИИ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04295" y="1439016"/>
            <a:ext cx="32891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КАДРЫ ДЛЯ ЦИФРОВОЙ ЭКОНОМИКИ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2413" y="3294233"/>
            <a:ext cx="368918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приняли участие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организаций и физических лиц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82413" y="2263634"/>
            <a:ext cx="40418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обеспечено содействие участию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компаний и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проектов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внедрения цифровых технологий в отраслях экономики и социальной сферы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 в конкурсах на поддержку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из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средств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федерального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бюджета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216584" y="3304968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216584" y="2506347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93513" y="3816881"/>
            <a:ext cx="38760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общий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объем финансирования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более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 155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млн руб.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236470" y="3819963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82470" y="3096471"/>
            <a:ext cx="339339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14 710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выпускников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с профессиональным образованием 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r>
              <a:rPr lang="ru-RU" sz="1100" b="1" dirty="0">
                <a:latin typeface="Arial" pitchFamily="34" charset="0"/>
                <a:cs typeface="Arial" pitchFamily="34" charset="0"/>
              </a:rPr>
              <a:t>14 698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специалистов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прошли переобучение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650563" y="2233826"/>
            <a:ext cx="34524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проведено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 информирование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граждан о возможности освоения </a:t>
            </a: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ключевых компетенций цифровой экономики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>
            <a:off x="5396064" y="3268264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Равнобедренный треугольник 39"/>
          <p:cNvSpPr/>
          <p:nvPr/>
        </p:nvSpPr>
        <p:spPr>
          <a:xfrm>
            <a:off x="5396064" y="2371154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1" y="45455"/>
            <a:ext cx="534563" cy="49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30" y="1340098"/>
            <a:ext cx="774886" cy="71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499" y="1346744"/>
            <a:ext cx="715796" cy="71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1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35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" y="0"/>
            <a:ext cx="9137921" cy="5143500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-3888" y="581891"/>
            <a:ext cx="5128338" cy="464128"/>
          </a:xfrm>
          <a:prstGeom prst="rect">
            <a:avLst/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2" descr="C:\Users\Dolgushina\Desktop\Полосочка_вариант 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6" b="45804"/>
          <a:stretch/>
        </p:blipFill>
        <p:spPr bwMode="auto">
          <a:xfrm>
            <a:off x="-3888" y="-440"/>
            <a:ext cx="9154815" cy="58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object 16"/>
          <p:cNvSpPr txBox="1">
            <a:spLocks noGrp="1"/>
          </p:cNvSpPr>
          <p:nvPr>
            <p:ph type="title"/>
          </p:nvPr>
        </p:nvSpPr>
        <p:spPr>
          <a:xfrm>
            <a:off x="13007" y="674749"/>
            <a:ext cx="5111444" cy="291367"/>
          </a:xfrm>
          <a:prstGeom prst="rect">
            <a:avLst/>
          </a:prstGeom>
        </p:spPr>
        <p:txBody>
          <a:bodyPr vert="horz" wrap="square" lIns="0" tIns="8641" rIns="0" bIns="0" rtlCol="0" anchor="ctr">
            <a:spAutoFit/>
          </a:bodyPr>
          <a:lstStyle/>
          <a:p>
            <a:pPr marL="8640" algn="ctr">
              <a:spcBef>
                <a:spcPts val="68"/>
              </a:spcBef>
            </a:pPr>
            <a:r>
              <a:rPr lang="ru-RU" sz="2041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РЕГИОНАЛЬНЫЕ ПРОЕКТЫ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03456" y="1424474"/>
            <a:ext cx="3708323" cy="3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ЦИФРОВОЕ ГОСУДАРСТВЕННОЕ УПРАВЛЕНИЕ</a:t>
            </a:r>
            <a:endParaRPr lang="ru-RU" sz="1200" dirty="0"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2413" y="2401821"/>
            <a:ext cx="769942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обеспечена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доступа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пользователей 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элементам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инфраструктуры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электронного правительства</a:t>
            </a:r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216584" y="2433028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82413" y="2940909"/>
            <a:ext cx="76994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обеспечен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вывод на Единый портал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 государственных и муниципальных услуг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50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региональных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6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типовых муниципальных услуг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228363" y="3029424"/>
            <a:ext cx="212604" cy="221067"/>
          </a:xfrm>
          <a:prstGeom prst="triangle">
            <a:avLst>
              <a:gd name="adj" fmla="val 52646"/>
            </a:avLst>
          </a:prstGeom>
          <a:solidFill>
            <a:srgbClr val="2781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1" y="45455"/>
            <a:ext cx="534563" cy="49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70" y="1247486"/>
            <a:ext cx="836162" cy="826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82475" y="3667315"/>
            <a:ext cx="82060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автоматизированы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процессы осуществления государственных функций отдельных ОИВ</a:t>
            </a:r>
            <a:endParaRPr lang="ru-RU" sz="10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236470" y="3699304"/>
            <a:ext cx="212604" cy="221067"/>
          </a:xfrm>
          <a:prstGeom prst="triangle">
            <a:avLst>
              <a:gd name="adj" fmla="val 52646"/>
            </a:avLst>
          </a:prstGeom>
          <a:solidFill>
            <a:srgbClr val="FF8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9298" tIns="209649" rIns="419298" bIns="209649"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Номер слайда 3"/>
          <p:cNvSpPr txBox="1">
            <a:spLocks noGrp="1"/>
          </p:cNvSpPr>
          <p:nvPr>
            <p:ph type="sldNum" sz="quarter" idx="4294967295"/>
          </p:nvPr>
        </p:nvSpPr>
        <p:spPr>
          <a:xfrm>
            <a:off x="8688551" y="4870549"/>
            <a:ext cx="384552" cy="230832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</a:t>
            </a:r>
            <a:endParaRPr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13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  <a:fontScheme name="Тема Office">
    <a:majorFont>
      <a:latin typeface="Calibri"/>
      <a:ea typeface="Calibri"/>
      <a:cs typeface="Calibri"/>
    </a:majorFont>
    <a:minorFont>
      <a:latin typeface="Helvetica"/>
      <a:ea typeface="Helvetica"/>
      <a:cs typeface="Helvetica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/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Тема Office">
    <a:dk1>
      <a:srgbClr val="000000"/>
    </a:dk1>
    <a:lt1>
      <a:srgbClr val="FFFFFF"/>
    </a:lt1>
    <a:dk2>
      <a:srgbClr val="A7A7A7"/>
    </a:dk2>
    <a:lt2>
      <a:srgbClr val="535353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000FF"/>
    </a:hlink>
    <a:folHlink>
      <a:srgbClr val="FF00FF"/>
    </a:folHlink>
  </a:clrScheme>
  <a:fontScheme name="Тема Office">
    <a:majorFont>
      <a:latin typeface="Calibri"/>
      <a:ea typeface="Calibri"/>
      <a:cs typeface="Calibri"/>
    </a:majorFont>
    <a:minorFont>
      <a:latin typeface="Helvetica"/>
      <a:ea typeface="Helvetica"/>
      <a:cs typeface="Helvetica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/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6494</TotalTime>
  <Words>996</Words>
  <Application>Microsoft Office PowerPoint</Application>
  <PresentationFormat>Экран (16:9)</PresentationFormat>
  <Paragraphs>224</Paragraphs>
  <Slides>21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Tahoma</vt:lpstr>
      <vt:lpstr>Verdana</vt:lpstr>
      <vt:lpstr>Тема Office</vt:lpstr>
      <vt:lpstr>Visio.Drawing.11</vt:lpstr>
      <vt:lpstr>Презентация PowerPoint</vt:lpstr>
      <vt:lpstr>РЕГИОНАЛЬНАЯ ИНФОРМАТИЗАЦИЯ</vt:lpstr>
      <vt:lpstr>РЕГИОНАЛЬНАЯ ИНФОРМАТИЗАЦИЯ</vt:lpstr>
      <vt:lpstr>Презентация PowerPoint</vt:lpstr>
      <vt:lpstr>Презентация PowerPoint</vt:lpstr>
      <vt:lpstr>РАЗВИТИЕ ИНФРАСТРУКТУРЫ</vt:lpstr>
      <vt:lpstr>ЦИФРОВАЯ ЭКОНОМИКА</vt:lpstr>
      <vt:lpstr>РЕГИОНАЛЬНЫЕ ПРОЕКТЫ</vt:lpstr>
      <vt:lpstr>РЕГИОНАЛЬНЫЕ ПРОЕКТЫ</vt:lpstr>
      <vt:lpstr>РАЗВИТИЕ ИНФРАСТРУКТУРЫ СВЯЗИ</vt:lpstr>
      <vt:lpstr>УСТРАНЕНИЕ ЦИФРОВОГО НЕРАВЕНСТВА</vt:lpstr>
      <vt:lpstr>ОБЕСПЕЧЕНИЕ СОТОВОЙ СВЯЗЬЮ</vt:lpstr>
      <vt:lpstr>ПОЧТОВАЯ ОТРАСЛЬ</vt:lpstr>
      <vt:lpstr>ГЕОИНФОРМАЦИОННЫЕ ТЕХНОЛОГИИ</vt:lpstr>
      <vt:lpstr>МОДЕРНИЗАЦИЯ ИТ-ИНФРАСТРУКТУРЫ ОИВ</vt:lpstr>
      <vt:lpstr>ГОСУДАРСТВЕННАЯ ОБЛАЧНАЯ ПЛАТФОРМА</vt:lpstr>
      <vt:lpstr>МОДЕРНИЗАЦИЯ КСТС</vt:lpstr>
      <vt:lpstr>РАЗВИТИЕ ЭЛЕКТРОННОЙ ПРИЕМНОЙ</vt:lpstr>
      <vt:lpstr>Презентация PowerPoint</vt:lpstr>
      <vt:lpstr>ПРОБЛЕМНЫЕ ВОПРОСЫ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</dc:creator>
  <cp:lastModifiedBy>Долгушина Анна Викторовна</cp:lastModifiedBy>
  <cp:revision>541</cp:revision>
  <cp:lastPrinted>2021-02-03T07:26:51Z</cp:lastPrinted>
  <dcterms:created xsi:type="dcterms:W3CDTF">2018-12-06T13:34:06Z</dcterms:created>
  <dcterms:modified xsi:type="dcterms:W3CDTF">2021-02-03T07:27:39Z</dcterms:modified>
</cp:coreProperties>
</file>